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3" r:id="rId9"/>
    <p:sldId id="273" r:id="rId10"/>
    <p:sldId id="266" r:id="rId11"/>
    <p:sldId id="289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2" r:id="rId21"/>
    <p:sldId id="285" r:id="rId22"/>
    <p:sldId id="287" r:id="rId23"/>
    <p:sldId id="269" r:id="rId24"/>
    <p:sldId id="274" r:id="rId25"/>
    <p:sldId id="288" r:id="rId26"/>
    <p:sldId id="270" r:id="rId27"/>
    <p:sldId id="275" r:id="rId28"/>
    <p:sldId id="271" r:id="rId29"/>
    <p:sldId id="27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C6B93-D85B-4834-98D4-762E0E6FD363}" v="268" dt="2025-04-08T03:41:38.536"/>
    <p1510:client id="{ED834DFF-2894-2E6D-6CDD-ACEBC4DD3C0E}" v="1843" dt="2025-04-08T03:20:54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46" d="100"/>
          <a:sy n="46" d="100"/>
        </p:scale>
        <p:origin x="29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3D4C7-AD64-4776-AF48-78D09C7A62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290A8F-BCDB-434E-8493-083C412FEAF6}">
      <dgm:prSet/>
      <dgm:spPr/>
      <dgm:t>
        <a:bodyPr/>
        <a:lstStyle/>
        <a:p>
          <a:pPr>
            <a:defRPr cap="all"/>
          </a:pPr>
          <a:r>
            <a:rPr lang="pt-BR"/>
            <a:t>Falha no sensor do ângulo de ataque – possível colisão com objeto </a:t>
          </a:r>
          <a:endParaRPr lang="en-US"/>
        </a:p>
      </dgm:t>
    </dgm:pt>
    <dgm:pt modelId="{6D30D2A4-195C-4029-8FDD-2BDCC2A576C6}" type="parTrans" cxnId="{0E1F7EA1-DE62-43E1-9C07-EA257AAA4400}">
      <dgm:prSet/>
      <dgm:spPr/>
      <dgm:t>
        <a:bodyPr/>
        <a:lstStyle/>
        <a:p>
          <a:endParaRPr lang="en-US"/>
        </a:p>
      </dgm:t>
    </dgm:pt>
    <dgm:pt modelId="{5FDD4F9E-15C2-4BE7-817B-4976107A7094}" type="sibTrans" cxnId="{0E1F7EA1-DE62-43E1-9C07-EA257AAA4400}">
      <dgm:prSet/>
      <dgm:spPr/>
      <dgm:t>
        <a:bodyPr/>
        <a:lstStyle/>
        <a:p>
          <a:endParaRPr lang="en-US"/>
        </a:p>
      </dgm:t>
    </dgm:pt>
    <dgm:pt modelId="{D171F610-BB4F-4ACD-AAE1-E9A843132CCD}">
      <dgm:prSet/>
      <dgm:spPr/>
      <dgm:t>
        <a:bodyPr/>
        <a:lstStyle/>
        <a:p>
          <a:pPr>
            <a:defRPr cap="all"/>
          </a:pPr>
          <a:r>
            <a:rPr lang="pt-BR"/>
            <a:t>Repetidas ativações indevidas do MCAS que ainda dependia de um sensor apenas para decidir a ação.</a:t>
          </a:r>
          <a:endParaRPr lang="en-US"/>
        </a:p>
      </dgm:t>
    </dgm:pt>
    <dgm:pt modelId="{FF5C3712-45A6-4FDA-9CBB-1FE2564BDE28}" type="parTrans" cxnId="{AC9984E2-E809-46B2-90F1-CA67B9A13E83}">
      <dgm:prSet/>
      <dgm:spPr/>
      <dgm:t>
        <a:bodyPr/>
        <a:lstStyle/>
        <a:p>
          <a:endParaRPr lang="en-US"/>
        </a:p>
      </dgm:t>
    </dgm:pt>
    <dgm:pt modelId="{6D7A8D93-ACFB-4740-9056-934E38A15C31}" type="sibTrans" cxnId="{AC9984E2-E809-46B2-90F1-CA67B9A13E83}">
      <dgm:prSet/>
      <dgm:spPr/>
      <dgm:t>
        <a:bodyPr/>
        <a:lstStyle/>
        <a:p>
          <a:endParaRPr lang="en-US"/>
        </a:p>
      </dgm:t>
    </dgm:pt>
    <dgm:pt modelId="{9A542B9C-0301-4DE4-BDCB-234AB13AD5E6}">
      <dgm:prSet/>
      <dgm:spPr/>
      <dgm:t>
        <a:bodyPr/>
        <a:lstStyle/>
        <a:p>
          <a:pPr>
            <a:defRPr cap="all"/>
          </a:pPr>
          <a:r>
            <a:rPr lang="pt-BR"/>
            <a:t>Alta carga de trabalho dos pilotos nos primeiros minutos críticos</a:t>
          </a:r>
          <a:endParaRPr lang="en-US"/>
        </a:p>
      </dgm:t>
    </dgm:pt>
    <dgm:pt modelId="{B2BEF75B-D683-4BD8-B986-EB36F86AFC82}" type="parTrans" cxnId="{CA009346-9779-4084-9B73-75BC40733A4E}">
      <dgm:prSet/>
      <dgm:spPr/>
      <dgm:t>
        <a:bodyPr/>
        <a:lstStyle/>
        <a:p>
          <a:endParaRPr lang="en-US"/>
        </a:p>
      </dgm:t>
    </dgm:pt>
    <dgm:pt modelId="{C5DDA122-9FDF-48DF-A7B2-B78E9E2D43B7}" type="sibTrans" cxnId="{CA009346-9779-4084-9B73-75BC40733A4E}">
      <dgm:prSet/>
      <dgm:spPr/>
      <dgm:t>
        <a:bodyPr/>
        <a:lstStyle/>
        <a:p>
          <a:endParaRPr lang="en-US"/>
        </a:p>
      </dgm:t>
    </dgm:pt>
    <dgm:pt modelId="{89207647-90C9-4B66-9D80-B4A3E8D590C6}">
      <dgm:prSet/>
      <dgm:spPr/>
      <dgm:t>
        <a:bodyPr/>
        <a:lstStyle/>
        <a:p>
          <a:pPr>
            <a:defRPr cap="all"/>
          </a:pPr>
          <a:r>
            <a:rPr lang="pt-BR"/>
            <a:t>Velocidade excessiva</a:t>
          </a:r>
          <a:endParaRPr lang="en-US"/>
        </a:p>
      </dgm:t>
    </dgm:pt>
    <dgm:pt modelId="{B5DA1865-20DF-4A8F-A00B-A48292B15031}" type="parTrans" cxnId="{3FED51BA-8EB2-467C-96C4-B51669637498}">
      <dgm:prSet/>
      <dgm:spPr/>
      <dgm:t>
        <a:bodyPr/>
        <a:lstStyle/>
        <a:p>
          <a:endParaRPr lang="en-US"/>
        </a:p>
      </dgm:t>
    </dgm:pt>
    <dgm:pt modelId="{A437C6AC-0B63-4239-8762-6CD247279F16}" type="sibTrans" cxnId="{3FED51BA-8EB2-467C-96C4-B51669637498}">
      <dgm:prSet/>
      <dgm:spPr/>
      <dgm:t>
        <a:bodyPr/>
        <a:lstStyle/>
        <a:p>
          <a:endParaRPr lang="en-US"/>
        </a:p>
      </dgm:t>
    </dgm:pt>
    <dgm:pt modelId="{30B55BFE-D0E8-4955-8669-9E8B8A578D34}" type="pres">
      <dgm:prSet presAssocID="{6A83D4C7-AD64-4776-AF48-78D09C7A62CF}" presName="root" presStyleCnt="0">
        <dgm:presLayoutVars>
          <dgm:dir/>
          <dgm:resizeHandles val="exact"/>
        </dgm:presLayoutVars>
      </dgm:prSet>
      <dgm:spPr/>
    </dgm:pt>
    <dgm:pt modelId="{86DBBF41-E854-4874-B69B-15DF32478298}" type="pres">
      <dgm:prSet presAssocID="{4A290A8F-BCDB-434E-8493-083C412FEAF6}" presName="compNode" presStyleCnt="0"/>
      <dgm:spPr/>
    </dgm:pt>
    <dgm:pt modelId="{CE4BD940-AC81-4AEC-A61B-92BB359B6332}" type="pres">
      <dgm:prSet presAssocID="{4A290A8F-BCDB-434E-8493-083C412FEAF6}" presName="iconBgRect" presStyleLbl="bgShp" presStyleIdx="0" presStyleCnt="4"/>
      <dgm:spPr/>
    </dgm:pt>
    <dgm:pt modelId="{6864A0DD-44E2-402C-A96E-08E09CD554D2}" type="pres">
      <dgm:prSet presAssocID="{4A290A8F-BCDB-434E-8493-083C412FEA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7A0E87A4-2241-4175-884E-5876B99A8E84}" type="pres">
      <dgm:prSet presAssocID="{4A290A8F-BCDB-434E-8493-083C412FEAF6}" presName="spaceRect" presStyleCnt="0"/>
      <dgm:spPr/>
    </dgm:pt>
    <dgm:pt modelId="{E50B4066-9DC2-476A-B6D7-08A7784BDCA1}" type="pres">
      <dgm:prSet presAssocID="{4A290A8F-BCDB-434E-8493-083C412FEAF6}" presName="textRect" presStyleLbl="revTx" presStyleIdx="0" presStyleCnt="4">
        <dgm:presLayoutVars>
          <dgm:chMax val="1"/>
          <dgm:chPref val="1"/>
        </dgm:presLayoutVars>
      </dgm:prSet>
      <dgm:spPr/>
    </dgm:pt>
    <dgm:pt modelId="{6E54B645-2D1E-4A92-B602-4C3EF3168019}" type="pres">
      <dgm:prSet presAssocID="{5FDD4F9E-15C2-4BE7-817B-4976107A7094}" presName="sibTrans" presStyleCnt="0"/>
      <dgm:spPr/>
    </dgm:pt>
    <dgm:pt modelId="{019C016E-80AA-45DA-984B-6DC8A860AFD1}" type="pres">
      <dgm:prSet presAssocID="{D171F610-BB4F-4ACD-AAE1-E9A843132CCD}" presName="compNode" presStyleCnt="0"/>
      <dgm:spPr/>
    </dgm:pt>
    <dgm:pt modelId="{D90E3989-D1FE-48E5-B545-7ECEEBD2D988}" type="pres">
      <dgm:prSet presAssocID="{D171F610-BB4F-4ACD-AAE1-E9A843132CCD}" presName="iconBgRect" presStyleLbl="bgShp" presStyleIdx="1" presStyleCnt="4"/>
      <dgm:spPr/>
    </dgm:pt>
    <dgm:pt modelId="{BA16E4DB-61CA-449E-B84F-402D99618C1A}" type="pres">
      <dgm:prSet presAssocID="{D171F610-BB4F-4ACD-AAE1-E9A843132C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39B4E064-4769-4897-A5D8-C6845F999E98}" type="pres">
      <dgm:prSet presAssocID="{D171F610-BB4F-4ACD-AAE1-E9A843132CCD}" presName="spaceRect" presStyleCnt="0"/>
      <dgm:spPr/>
    </dgm:pt>
    <dgm:pt modelId="{E9C8B110-F867-499A-B81E-EAA6AA9D89A9}" type="pres">
      <dgm:prSet presAssocID="{D171F610-BB4F-4ACD-AAE1-E9A843132CCD}" presName="textRect" presStyleLbl="revTx" presStyleIdx="1" presStyleCnt="4">
        <dgm:presLayoutVars>
          <dgm:chMax val="1"/>
          <dgm:chPref val="1"/>
        </dgm:presLayoutVars>
      </dgm:prSet>
      <dgm:spPr/>
    </dgm:pt>
    <dgm:pt modelId="{44341234-F87D-463C-A0E0-2F551CB127CA}" type="pres">
      <dgm:prSet presAssocID="{6D7A8D93-ACFB-4740-9056-934E38A15C31}" presName="sibTrans" presStyleCnt="0"/>
      <dgm:spPr/>
    </dgm:pt>
    <dgm:pt modelId="{069C95B1-C560-47B1-9B0A-5A0BC19E7777}" type="pres">
      <dgm:prSet presAssocID="{9A542B9C-0301-4DE4-BDCB-234AB13AD5E6}" presName="compNode" presStyleCnt="0"/>
      <dgm:spPr/>
    </dgm:pt>
    <dgm:pt modelId="{FB82D6FA-97A4-410F-94EF-F06899712597}" type="pres">
      <dgm:prSet presAssocID="{9A542B9C-0301-4DE4-BDCB-234AB13AD5E6}" presName="iconBgRect" presStyleLbl="bgShp" presStyleIdx="2" presStyleCnt="4"/>
      <dgm:spPr/>
    </dgm:pt>
    <dgm:pt modelId="{F87959A6-25F5-4A15-AE5F-9F0E4A411E14}" type="pres">
      <dgm:prSet presAssocID="{9A542B9C-0301-4DE4-BDCB-234AB13AD5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ão"/>
        </a:ext>
      </dgm:extLst>
    </dgm:pt>
    <dgm:pt modelId="{7A63FF1D-C9D1-44D4-9A1A-19AEF572B43E}" type="pres">
      <dgm:prSet presAssocID="{9A542B9C-0301-4DE4-BDCB-234AB13AD5E6}" presName="spaceRect" presStyleCnt="0"/>
      <dgm:spPr/>
    </dgm:pt>
    <dgm:pt modelId="{BF308A3C-8708-4AF2-9D2E-6471C8BBF56A}" type="pres">
      <dgm:prSet presAssocID="{9A542B9C-0301-4DE4-BDCB-234AB13AD5E6}" presName="textRect" presStyleLbl="revTx" presStyleIdx="2" presStyleCnt="4">
        <dgm:presLayoutVars>
          <dgm:chMax val="1"/>
          <dgm:chPref val="1"/>
        </dgm:presLayoutVars>
      </dgm:prSet>
      <dgm:spPr/>
    </dgm:pt>
    <dgm:pt modelId="{86F9046D-143E-4521-B384-7CBE3EE0826A}" type="pres">
      <dgm:prSet presAssocID="{C5DDA122-9FDF-48DF-A7B2-B78E9E2D43B7}" presName="sibTrans" presStyleCnt="0"/>
      <dgm:spPr/>
    </dgm:pt>
    <dgm:pt modelId="{332A6C2C-A961-4C96-B894-BAC9A5B0A6B2}" type="pres">
      <dgm:prSet presAssocID="{89207647-90C9-4B66-9D80-B4A3E8D590C6}" presName="compNode" presStyleCnt="0"/>
      <dgm:spPr/>
    </dgm:pt>
    <dgm:pt modelId="{95557A61-2DB2-497C-A222-0CEA3271D1F3}" type="pres">
      <dgm:prSet presAssocID="{89207647-90C9-4B66-9D80-B4A3E8D590C6}" presName="iconBgRect" presStyleLbl="bgShp" presStyleIdx="3" presStyleCnt="4"/>
      <dgm:spPr/>
    </dgm:pt>
    <dgm:pt modelId="{3218D722-D04D-4D1C-91CF-B38FFE91F763}" type="pres">
      <dgm:prSet presAssocID="{89207647-90C9-4B66-9D80-B4A3E8D590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dor"/>
        </a:ext>
      </dgm:extLst>
    </dgm:pt>
    <dgm:pt modelId="{2B6EDD4A-4022-42D8-B6C0-7A76378CE5C2}" type="pres">
      <dgm:prSet presAssocID="{89207647-90C9-4B66-9D80-B4A3E8D590C6}" presName="spaceRect" presStyleCnt="0"/>
      <dgm:spPr/>
    </dgm:pt>
    <dgm:pt modelId="{BDD61DE9-B124-4D1C-92C5-D983AE7D1F76}" type="pres">
      <dgm:prSet presAssocID="{89207647-90C9-4B66-9D80-B4A3E8D590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E516306-8037-4C89-9429-DBF00112BF8E}" type="presOf" srcId="{D171F610-BB4F-4ACD-AAE1-E9A843132CCD}" destId="{E9C8B110-F867-499A-B81E-EAA6AA9D89A9}" srcOrd="0" destOrd="0" presId="urn:microsoft.com/office/officeart/2018/5/layout/IconCircleLabelList"/>
    <dgm:cxn modelId="{23E17B1F-5962-4E5E-84FB-7BA5E8A87F9C}" type="presOf" srcId="{9A542B9C-0301-4DE4-BDCB-234AB13AD5E6}" destId="{BF308A3C-8708-4AF2-9D2E-6471C8BBF56A}" srcOrd="0" destOrd="0" presId="urn:microsoft.com/office/officeart/2018/5/layout/IconCircleLabelList"/>
    <dgm:cxn modelId="{4EC52F41-5EA7-4B39-AC62-5D3890CEE0D8}" type="presOf" srcId="{89207647-90C9-4B66-9D80-B4A3E8D590C6}" destId="{BDD61DE9-B124-4D1C-92C5-D983AE7D1F76}" srcOrd="0" destOrd="0" presId="urn:microsoft.com/office/officeart/2018/5/layout/IconCircleLabelList"/>
    <dgm:cxn modelId="{CA009346-9779-4084-9B73-75BC40733A4E}" srcId="{6A83D4C7-AD64-4776-AF48-78D09C7A62CF}" destId="{9A542B9C-0301-4DE4-BDCB-234AB13AD5E6}" srcOrd="2" destOrd="0" parTransId="{B2BEF75B-D683-4BD8-B986-EB36F86AFC82}" sibTransId="{C5DDA122-9FDF-48DF-A7B2-B78E9E2D43B7}"/>
    <dgm:cxn modelId="{D1897E7C-C414-4A5A-89B7-B7C753C930C2}" type="presOf" srcId="{4A290A8F-BCDB-434E-8493-083C412FEAF6}" destId="{E50B4066-9DC2-476A-B6D7-08A7784BDCA1}" srcOrd="0" destOrd="0" presId="urn:microsoft.com/office/officeart/2018/5/layout/IconCircleLabelList"/>
    <dgm:cxn modelId="{1931EF92-2664-4539-8B6B-E91D384201D1}" type="presOf" srcId="{6A83D4C7-AD64-4776-AF48-78D09C7A62CF}" destId="{30B55BFE-D0E8-4955-8669-9E8B8A578D34}" srcOrd="0" destOrd="0" presId="urn:microsoft.com/office/officeart/2018/5/layout/IconCircleLabelList"/>
    <dgm:cxn modelId="{0E1F7EA1-DE62-43E1-9C07-EA257AAA4400}" srcId="{6A83D4C7-AD64-4776-AF48-78D09C7A62CF}" destId="{4A290A8F-BCDB-434E-8493-083C412FEAF6}" srcOrd="0" destOrd="0" parTransId="{6D30D2A4-195C-4029-8FDD-2BDCC2A576C6}" sibTransId="{5FDD4F9E-15C2-4BE7-817B-4976107A7094}"/>
    <dgm:cxn modelId="{3FED51BA-8EB2-467C-96C4-B51669637498}" srcId="{6A83D4C7-AD64-4776-AF48-78D09C7A62CF}" destId="{89207647-90C9-4B66-9D80-B4A3E8D590C6}" srcOrd="3" destOrd="0" parTransId="{B5DA1865-20DF-4A8F-A00B-A48292B15031}" sibTransId="{A437C6AC-0B63-4239-8762-6CD247279F16}"/>
    <dgm:cxn modelId="{AC9984E2-E809-46B2-90F1-CA67B9A13E83}" srcId="{6A83D4C7-AD64-4776-AF48-78D09C7A62CF}" destId="{D171F610-BB4F-4ACD-AAE1-E9A843132CCD}" srcOrd="1" destOrd="0" parTransId="{FF5C3712-45A6-4FDA-9CBB-1FE2564BDE28}" sibTransId="{6D7A8D93-ACFB-4740-9056-934E38A15C31}"/>
    <dgm:cxn modelId="{E8C22FA9-8F44-45F2-97EB-2172258173DF}" type="presParOf" srcId="{30B55BFE-D0E8-4955-8669-9E8B8A578D34}" destId="{86DBBF41-E854-4874-B69B-15DF32478298}" srcOrd="0" destOrd="0" presId="urn:microsoft.com/office/officeart/2018/5/layout/IconCircleLabelList"/>
    <dgm:cxn modelId="{8423333B-A427-4ABA-81F1-87D409DC6F16}" type="presParOf" srcId="{86DBBF41-E854-4874-B69B-15DF32478298}" destId="{CE4BD940-AC81-4AEC-A61B-92BB359B6332}" srcOrd="0" destOrd="0" presId="urn:microsoft.com/office/officeart/2018/5/layout/IconCircleLabelList"/>
    <dgm:cxn modelId="{09FC598E-AD72-45DE-AE50-742874A6644D}" type="presParOf" srcId="{86DBBF41-E854-4874-B69B-15DF32478298}" destId="{6864A0DD-44E2-402C-A96E-08E09CD554D2}" srcOrd="1" destOrd="0" presId="urn:microsoft.com/office/officeart/2018/5/layout/IconCircleLabelList"/>
    <dgm:cxn modelId="{B9A99EC2-CC39-493A-A451-D0D1F68E4157}" type="presParOf" srcId="{86DBBF41-E854-4874-B69B-15DF32478298}" destId="{7A0E87A4-2241-4175-884E-5876B99A8E84}" srcOrd="2" destOrd="0" presId="urn:microsoft.com/office/officeart/2018/5/layout/IconCircleLabelList"/>
    <dgm:cxn modelId="{F9263395-849A-4458-9F38-E44AF1DE1DB0}" type="presParOf" srcId="{86DBBF41-E854-4874-B69B-15DF32478298}" destId="{E50B4066-9DC2-476A-B6D7-08A7784BDCA1}" srcOrd="3" destOrd="0" presId="urn:microsoft.com/office/officeart/2018/5/layout/IconCircleLabelList"/>
    <dgm:cxn modelId="{A2B38D0B-DB4C-4C19-AAE0-D7EC03D48A14}" type="presParOf" srcId="{30B55BFE-D0E8-4955-8669-9E8B8A578D34}" destId="{6E54B645-2D1E-4A92-B602-4C3EF3168019}" srcOrd="1" destOrd="0" presId="urn:microsoft.com/office/officeart/2018/5/layout/IconCircleLabelList"/>
    <dgm:cxn modelId="{4A07AF3D-4126-48FE-8ACA-9AA1BA345418}" type="presParOf" srcId="{30B55BFE-D0E8-4955-8669-9E8B8A578D34}" destId="{019C016E-80AA-45DA-984B-6DC8A860AFD1}" srcOrd="2" destOrd="0" presId="urn:microsoft.com/office/officeart/2018/5/layout/IconCircleLabelList"/>
    <dgm:cxn modelId="{BF6DE286-8212-406C-9F17-99CED5931B79}" type="presParOf" srcId="{019C016E-80AA-45DA-984B-6DC8A860AFD1}" destId="{D90E3989-D1FE-48E5-B545-7ECEEBD2D988}" srcOrd="0" destOrd="0" presId="urn:microsoft.com/office/officeart/2018/5/layout/IconCircleLabelList"/>
    <dgm:cxn modelId="{60E8DC10-1601-44AA-BD96-CF7C1B0787E6}" type="presParOf" srcId="{019C016E-80AA-45DA-984B-6DC8A860AFD1}" destId="{BA16E4DB-61CA-449E-B84F-402D99618C1A}" srcOrd="1" destOrd="0" presId="urn:microsoft.com/office/officeart/2018/5/layout/IconCircleLabelList"/>
    <dgm:cxn modelId="{570731DC-B0FF-4A2C-992C-88F5C4B5D687}" type="presParOf" srcId="{019C016E-80AA-45DA-984B-6DC8A860AFD1}" destId="{39B4E064-4769-4897-A5D8-C6845F999E98}" srcOrd="2" destOrd="0" presId="urn:microsoft.com/office/officeart/2018/5/layout/IconCircleLabelList"/>
    <dgm:cxn modelId="{5A98A0A1-1B2A-429E-8F07-4924591FDBB5}" type="presParOf" srcId="{019C016E-80AA-45DA-984B-6DC8A860AFD1}" destId="{E9C8B110-F867-499A-B81E-EAA6AA9D89A9}" srcOrd="3" destOrd="0" presId="urn:microsoft.com/office/officeart/2018/5/layout/IconCircleLabelList"/>
    <dgm:cxn modelId="{60ECFE62-57F7-45CD-BE7F-51C868D0D291}" type="presParOf" srcId="{30B55BFE-D0E8-4955-8669-9E8B8A578D34}" destId="{44341234-F87D-463C-A0E0-2F551CB127CA}" srcOrd="3" destOrd="0" presId="urn:microsoft.com/office/officeart/2018/5/layout/IconCircleLabelList"/>
    <dgm:cxn modelId="{98588E7A-B9BA-4335-B9D4-0ADC849EF9CE}" type="presParOf" srcId="{30B55BFE-D0E8-4955-8669-9E8B8A578D34}" destId="{069C95B1-C560-47B1-9B0A-5A0BC19E7777}" srcOrd="4" destOrd="0" presId="urn:microsoft.com/office/officeart/2018/5/layout/IconCircleLabelList"/>
    <dgm:cxn modelId="{2847BBD4-2B08-482C-A325-BFC2E64D7D14}" type="presParOf" srcId="{069C95B1-C560-47B1-9B0A-5A0BC19E7777}" destId="{FB82D6FA-97A4-410F-94EF-F06899712597}" srcOrd="0" destOrd="0" presId="urn:microsoft.com/office/officeart/2018/5/layout/IconCircleLabelList"/>
    <dgm:cxn modelId="{758FDD02-71E7-4555-887C-C23A2C1BBEBA}" type="presParOf" srcId="{069C95B1-C560-47B1-9B0A-5A0BC19E7777}" destId="{F87959A6-25F5-4A15-AE5F-9F0E4A411E14}" srcOrd="1" destOrd="0" presId="urn:microsoft.com/office/officeart/2018/5/layout/IconCircleLabelList"/>
    <dgm:cxn modelId="{F34B71A5-2001-4F2C-8B8B-4DFBB7E270CC}" type="presParOf" srcId="{069C95B1-C560-47B1-9B0A-5A0BC19E7777}" destId="{7A63FF1D-C9D1-44D4-9A1A-19AEF572B43E}" srcOrd="2" destOrd="0" presId="urn:microsoft.com/office/officeart/2018/5/layout/IconCircleLabelList"/>
    <dgm:cxn modelId="{5809B831-B7D4-4BC3-8D9D-8A8EE9FE287C}" type="presParOf" srcId="{069C95B1-C560-47B1-9B0A-5A0BC19E7777}" destId="{BF308A3C-8708-4AF2-9D2E-6471C8BBF56A}" srcOrd="3" destOrd="0" presId="urn:microsoft.com/office/officeart/2018/5/layout/IconCircleLabelList"/>
    <dgm:cxn modelId="{45586274-C774-4289-80A1-32568B13EEC8}" type="presParOf" srcId="{30B55BFE-D0E8-4955-8669-9E8B8A578D34}" destId="{86F9046D-143E-4521-B384-7CBE3EE0826A}" srcOrd="5" destOrd="0" presId="urn:microsoft.com/office/officeart/2018/5/layout/IconCircleLabelList"/>
    <dgm:cxn modelId="{A3C41C39-AA67-4B43-9555-947BD9FE6141}" type="presParOf" srcId="{30B55BFE-D0E8-4955-8669-9E8B8A578D34}" destId="{332A6C2C-A961-4C96-B894-BAC9A5B0A6B2}" srcOrd="6" destOrd="0" presId="urn:microsoft.com/office/officeart/2018/5/layout/IconCircleLabelList"/>
    <dgm:cxn modelId="{D8BDC695-9AEE-45F3-A84C-9FA7A02353FF}" type="presParOf" srcId="{332A6C2C-A961-4C96-B894-BAC9A5B0A6B2}" destId="{95557A61-2DB2-497C-A222-0CEA3271D1F3}" srcOrd="0" destOrd="0" presId="urn:microsoft.com/office/officeart/2018/5/layout/IconCircleLabelList"/>
    <dgm:cxn modelId="{01A59F2E-AF2A-4685-A577-B8F7022F3C03}" type="presParOf" srcId="{332A6C2C-A961-4C96-B894-BAC9A5B0A6B2}" destId="{3218D722-D04D-4D1C-91CF-B38FFE91F763}" srcOrd="1" destOrd="0" presId="urn:microsoft.com/office/officeart/2018/5/layout/IconCircleLabelList"/>
    <dgm:cxn modelId="{01D22AA7-136B-41A0-8179-85DAA9F59E05}" type="presParOf" srcId="{332A6C2C-A961-4C96-B894-BAC9A5B0A6B2}" destId="{2B6EDD4A-4022-42D8-B6C0-7A76378CE5C2}" srcOrd="2" destOrd="0" presId="urn:microsoft.com/office/officeart/2018/5/layout/IconCircleLabelList"/>
    <dgm:cxn modelId="{BCEE5BD0-E7F5-4BF1-B6D5-E519737B2875}" type="presParOf" srcId="{332A6C2C-A961-4C96-B894-BAC9A5B0A6B2}" destId="{BDD61DE9-B124-4D1C-92C5-D983AE7D1F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BD940-AC81-4AEC-A61B-92BB359B6332}">
      <dsp:nvSpPr>
        <dsp:cNvPr id="0" name=""/>
        <dsp:cNvSpPr/>
      </dsp:nvSpPr>
      <dsp:spPr>
        <a:xfrm>
          <a:off x="1434748" y="24664"/>
          <a:ext cx="1281772" cy="12817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4A0DD-44E2-402C-A96E-08E09CD554D2}">
      <dsp:nvSpPr>
        <dsp:cNvPr id="0" name=""/>
        <dsp:cNvSpPr/>
      </dsp:nvSpPr>
      <dsp:spPr>
        <a:xfrm>
          <a:off x="1707912" y="297829"/>
          <a:ext cx="735443" cy="7354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B4066-9DC2-476A-B6D7-08A7784BDCA1}">
      <dsp:nvSpPr>
        <dsp:cNvPr id="0" name=""/>
        <dsp:cNvSpPr/>
      </dsp:nvSpPr>
      <dsp:spPr>
        <a:xfrm>
          <a:off x="1025001" y="1705677"/>
          <a:ext cx="2101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Falha no sensor do ângulo de ataque – possível colisão com objeto </a:t>
          </a:r>
          <a:endParaRPr lang="en-US" sz="1100" kern="1200"/>
        </a:p>
      </dsp:txBody>
      <dsp:txXfrm>
        <a:off x="1025001" y="1705677"/>
        <a:ext cx="2101266" cy="720000"/>
      </dsp:txXfrm>
    </dsp:sp>
    <dsp:sp modelId="{D90E3989-D1FE-48E5-B545-7ECEEBD2D988}">
      <dsp:nvSpPr>
        <dsp:cNvPr id="0" name=""/>
        <dsp:cNvSpPr/>
      </dsp:nvSpPr>
      <dsp:spPr>
        <a:xfrm>
          <a:off x="3903735" y="24664"/>
          <a:ext cx="1281772" cy="12817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6E4DB-61CA-449E-B84F-402D99618C1A}">
      <dsp:nvSpPr>
        <dsp:cNvPr id="0" name=""/>
        <dsp:cNvSpPr/>
      </dsp:nvSpPr>
      <dsp:spPr>
        <a:xfrm>
          <a:off x="4176900" y="297829"/>
          <a:ext cx="735443" cy="7354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8B110-F867-499A-B81E-EAA6AA9D89A9}">
      <dsp:nvSpPr>
        <dsp:cNvPr id="0" name=""/>
        <dsp:cNvSpPr/>
      </dsp:nvSpPr>
      <dsp:spPr>
        <a:xfrm>
          <a:off x="3493988" y="1705677"/>
          <a:ext cx="2101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Repetidas ativações indevidas do MCAS que ainda dependia de um sensor apenas para decidir a ação.</a:t>
          </a:r>
          <a:endParaRPr lang="en-US" sz="1100" kern="1200"/>
        </a:p>
      </dsp:txBody>
      <dsp:txXfrm>
        <a:off x="3493988" y="1705677"/>
        <a:ext cx="2101266" cy="720000"/>
      </dsp:txXfrm>
    </dsp:sp>
    <dsp:sp modelId="{FB82D6FA-97A4-410F-94EF-F06899712597}">
      <dsp:nvSpPr>
        <dsp:cNvPr id="0" name=""/>
        <dsp:cNvSpPr/>
      </dsp:nvSpPr>
      <dsp:spPr>
        <a:xfrm>
          <a:off x="1434748" y="2950994"/>
          <a:ext cx="1281772" cy="12817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959A6-25F5-4A15-AE5F-9F0E4A411E14}">
      <dsp:nvSpPr>
        <dsp:cNvPr id="0" name=""/>
        <dsp:cNvSpPr/>
      </dsp:nvSpPr>
      <dsp:spPr>
        <a:xfrm>
          <a:off x="1707912" y="3224158"/>
          <a:ext cx="735443" cy="7354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08A3C-8708-4AF2-9D2E-6471C8BBF56A}">
      <dsp:nvSpPr>
        <dsp:cNvPr id="0" name=""/>
        <dsp:cNvSpPr/>
      </dsp:nvSpPr>
      <dsp:spPr>
        <a:xfrm>
          <a:off x="1025001" y="4632007"/>
          <a:ext cx="2101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Alta carga de trabalho dos pilotos nos primeiros minutos críticos</a:t>
          </a:r>
          <a:endParaRPr lang="en-US" sz="1100" kern="1200"/>
        </a:p>
      </dsp:txBody>
      <dsp:txXfrm>
        <a:off x="1025001" y="4632007"/>
        <a:ext cx="2101266" cy="720000"/>
      </dsp:txXfrm>
    </dsp:sp>
    <dsp:sp modelId="{95557A61-2DB2-497C-A222-0CEA3271D1F3}">
      <dsp:nvSpPr>
        <dsp:cNvPr id="0" name=""/>
        <dsp:cNvSpPr/>
      </dsp:nvSpPr>
      <dsp:spPr>
        <a:xfrm>
          <a:off x="3903735" y="2950994"/>
          <a:ext cx="1281772" cy="12817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8D722-D04D-4D1C-91CF-B38FFE91F763}">
      <dsp:nvSpPr>
        <dsp:cNvPr id="0" name=""/>
        <dsp:cNvSpPr/>
      </dsp:nvSpPr>
      <dsp:spPr>
        <a:xfrm>
          <a:off x="4176900" y="3224158"/>
          <a:ext cx="735443" cy="7354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61DE9-B124-4D1C-92C5-D983AE7D1F76}">
      <dsp:nvSpPr>
        <dsp:cNvPr id="0" name=""/>
        <dsp:cNvSpPr/>
      </dsp:nvSpPr>
      <dsp:spPr>
        <a:xfrm>
          <a:off x="3493988" y="4632007"/>
          <a:ext cx="2101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Velocidade excessiva</a:t>
          </a:r>
          <a:endParaRPr lang="en-US" sz="1100" kern="1200"/>
        </a:p>
      </dsp:txBody>
      <dsp:txXfrm>
        <a:off x="3493988" y="4632007"/>
        <a:ext cx="210126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9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5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8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9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2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 descr="B M B Photography: Remembering Lion Air Flight 610">
            <a:extLst>
              <a:ext uri="{FF2B5EF4-FFF2-40B4-BE49-F238E27FC236}">
                <a16:creationId xmlns:a16="http://schemas.microsoft.com/office/drawing/2014/main" id="{F3F003E9-8505-AC0C-FF6A-8B6547416E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666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7870" y="834843"/>
            <a:ext cx="9029964" cy="2141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i="1" dirty="0">
                <a:solidFill>
                  <a:srgbClr val="FFFFFF"/>
                </a:solidFill>
              </a:rPr>
              <a:t>ACIDENTES COM B737 MAX – LION AIR VOO 610 E B737 MAX – ETHIOPIAN AIRLINES VOO 302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body" idx="1"/>
          </p:nvPr>
        </p:nvSpPr>
        <p:spPr>
          <a:xfrm>
            <a:off x="7524799" y="5077991"/>
            <a:ext cx="4135222" cy="978452"/>
          </a:xfr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i="1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Fatores</a:t>
            </a:r>
            <a:r>
              <a:rPr lang="en-US" sz="1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Humanos – Prof. Félix</a:t>
            </a:r>
            <a:endParaRPr lang="en-US" sz="1800" i="1" kern="1200" dirty="0">
              <a:solidFill>
                <a:srgbClr val="FFFFFF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Grupo: Ana Beatriz, André, </a:t>
            </a:r>
            <a:r>
              <a:rPr lang="en-US" sz="1800" i="1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Danuza</a:t>
            </a:r>
            <a:r>
              <a:rPr lang="en-US" sz="1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Davi, Ramon e Pedro</a:t>
            </a:r>
            <a:endParaRPr lang="en-US" sz="1800" i="1" kern="1200" dirty="0">
              <a:solidFill>
                <a:srgbClr val="FFFFFF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2ºSem. </a:t>
            </a:r>
            <a:r>
              <a:rPr lang="en-US" sz="1800" i="1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Manutenção</a:t>
            </a:r>
            <a:r>
              <a:rPr lang="en-US" sz="1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800" i="1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Aeronave</a:t>
            </a:r>
            <a:endParaRPr lang="en-US" sz="1800" i="1" kern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3CB34-1425-17CD-E114-D9BC09FF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293810-79E3-921C-6AE6-6F76B678E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1810EE-7B00-EEDF-0382-60F86EB5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5D5D16-7E30-EE43-97EA-EDFB4D7E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uxograma: Processo Alternativo 22">
            <a:extLst>
              <a:ext uri="{FF2B5EF4-FFF2-40B4-BE49-F238E27FC236}">
                <a16:creationId xmlns:a16="http://schemas.microsoft.com/office/drawing/2014/main" id="{6B464596-35C0-DE7A-05CC-F28CA5446D55}"/>
              </a:ext>
            </a:extLst>
          </p:cNvPr>
          <p:cNvSpPr/>
          <p:nvPr/>
        </p:nvSpPr>
        <p:spPr>
          <a:xfrm>
            <a:off x="252619" y="1959698"/>
            <a:ext cx="5859253" cy="439081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26B2F3-4CA2-548F-F58B-03AFAB54B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4168913" y="0"/>
            <a:ext cx="685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B6CE38-5DF0-DBF9-046E-B317F61C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98827" cy="7108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300" dirty="0"/>
              <a:t>Ethiopian Airlines 302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40BA9D-4B8B-FC9D-90D9-55FEB4DDD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87" y="2352072"/>
            <a:ext cx="5714531" cy="360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250" b="1" err="1"/>
              <a:t>Acordo</a:t>
            </a:r>
            <a:r>
              <a:rPr lang="en-US" sz="1250" b="1" dirty="0"/>
              <a:t> Judicial e </a:t>
            </a:r>
            <a:r>
              <a:rPr lang="en-US" sz="1250" b="1" err="1"/>
              <a:t>Detalhes</a:t>
            </a:r>
            <a:r>
              <a:rPr lang="en-US" sz="1250" b="1" dirty="0"/>
              <a:t> do </a:t>
            </a:r>
            <a:r>
              <a:rPr lang="en-US" sz="1250" b="1" err="1"/>
              <a:t>Acidente</a:t>
            </a:r>
            <a:endParaRPr lang="en-US" sz="1250"/>
          </a:p>
          <a:p>
            <a:pPr marL="285750" indent="-285750">
              <a:buFont typeface="Arial"/>
              <a:buChar char="•"/>
            </a:pPr>
            <a:r>
              <a:rPr lang="en-US" sz="1250" b="1" i="0" dirty="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b="1" i="0" dirty="0">
                <a:solidFill>
                  <a:schemeClr val="tx1"/>
                </a:solidFill>
                <a:ea typeface="+mn-lt"/>
                <a:cs typeface="+mn-lt"/>
              </a:rPr>
              <a:t> Judicial</a:t>
            </a:r>
            <a:r>
              <a:rPr lang="en-US" sz="1250" i="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A Boeing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firmou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com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autores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ações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civis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ET302 da Ethiopian Airlines,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evitando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um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julgamento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EUA.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foi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fechado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antes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início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julgamento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Chicago.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Processos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serão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arquivados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250" b="1" i="0" dirty="0">
                <a:solidFill>
                  <a:schemeClr val="tx1"/>
                </a:solidFill>
                <a:ea typeface="+mn-lt"/>
                <a:cs typeface="+mn-lt"/>
              </a:rPr>
              <a:t>O </a:t>
            </a:r>
            <a:r>
              <a:rPr lang="en-US" sz="1250" b="1" i="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i="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10 de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março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2019.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err="1">
                <a:solidFill>
                  <a:schemeClr val="tx1"/>
                </a:solidFill>
                <a:ea typeface="+mn-lt"/>
                <a:cs typeface="+mn-lt"/>
              </a:rPr>
              <a:t>Aeronave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Boeing 737 MAX 8.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De Adis Abeba a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Nairóbi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caiu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6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minutos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decolagem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err="1">
                <a:solidFill>
                  <a:schemeClr val="tx1"/>
                </a:solidFill>
                <a:ea typeface="+mn-lt"/>
                <a:cs typeface="+mn-lt"/>
              </a:rPr>
              <a:t>Vítimas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157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pessoas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36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nacionalidades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incluindo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8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tripulantes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Histórico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Segundo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fatal com o 737 MAX,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Lion Air 610 (2018).</a:t>
            </a:r>
            <a:r>
              <a:rPr lang="en-US" sz="1250" b="1" dirty="0" err="1"/>
              <a:t>Investigação</a:t>
            </a:r>
            <a:r>
              <a:rPr lang="en-US" sz="1250" b="1" dirty="0"/>
              <a:t>, Causas e </a:t>
            </a:r>
            <a:r>
              <a:rPr lang="en-US" sz="1250" b="1" dirty="0" err="1"/>
              <a:t>Reações</a:t>
            </a:r>
            <a:endParaRPr lang="en-US" sz="125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0008F-B685-C49E-32D3-B2E1C7C4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B0D31-34D9-89AB-34CC-C71856AF4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E2A763F-AFA9-0FEF-3F37-97BD2E4229EF}"/>
              </a:ext>
            </a:extLst>
          </p:cNvPr>
          <p:cNvSpPr txBox="1">
            <a:spLocks/>
          </p:cNvSpPr>
          <p:nvPr/>
        </p:nvSpPr>
        <p:spPr>
          <a:xfrm>
            <a:off x="514779" y="1521364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10 de </a:t>
            </a:r>
            <a:r>
              <a:rPr lang="en-US" dirty="0" err="1">
                <a:solidFill>
                  <a:schemeClr val="tx1"/>
                </a:solidFill>
              </a:rPr>
              <a:t>Março</a:t>
            </a:r>
            <a:r>
              <a:rPr lang="en-US" dirty="0">
                <a:solidFill>
                  <a:schemeClr val="tx1"/>
                </a:solidFill>
              </a:rPr>
              <a:t> de 2019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4034DBB-133F-7B32-0DCB-6CFDB0B50128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agem 9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BBECAE8-1539-B6F4-B23C-051F5B0B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73" y="0"/>
            <a:ext cx="2073323" cy="1722783"/>
          </a:xfrm>
          <a:prstGeom prst="rect">
            <a:avLst/>
          </a:prstGeom>
        </p:spPr>
      </p:pic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07B9AF19-9EF3-C7C7-D84E-776659E46AB9}"/>
              </a:ext>
            </a:extLst>
          </p:cNvPr>
          <p:cNvSpPr/>
          <p:nvPr/>
        </p:nvSpPr>
        <p:spPr>
          <a:xfrm>
            <a:off x="7165839" y="1330220"/>
            <a:ext cx="4765947" cy="401533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8C9DC7A-68D4-F0E1-4354-56FB8C65FA78}"/>
              </a:ext>
            </a:extLst>
          </p:cNvPr>
          <p:cNvSpPr txBox="1"/>
          <p:nvPr/>
        </p:nvSpPr>
        <p:spPr>
          <a:xfrm>
            <a:off x="7072312" y="33694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8E8E2F5-6476-6D68-DCF5-86F92061080F}"/>
              </a:ext>
            </a:extLst>
          </p:cNvPr>
          <p:cNvSpPr txBox="1"/>
          <p:nvPr/>
        </p:nvSpPr>
        <p:spPr>
          <a:xfrm>
            <a:off x="7560468" y="33694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D33AE7-866A-24E9-79D3-FC73823B823E}"/>
              </a:ext>
            </a:extLst>
          </p:cNvPr>
          <p:cNvSpPr txBox="1"/>
          <p:nvPr/>
        </p:nvSpPr>
        <p:spPr>
          <a:xfrm>
            <a:off x="7428637" y="1681714"/>
            <a:ext cx="4272101" cy="3235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b="1" err="1"/>
              <a:t>Investigação</a:t>
            </a:r>
            <a:r>
              <a:rPr lang="en-US" sz="1200" b="1" dirty="0"/>
              <a:t> do </a:t>
            </a:r>
            <a:r>
              <a:rPr lang="en-US" sz="1200" b="1" err="1"/>
              <a:t>Acidente</a:t>
            </a:r>
            <a:r>
              <a:rPr lang="en-US" sz="1200" dirty="0"/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Hipótese</a:t>
            </a:r>
            <a:r>
              <a:rPr lang="en-US" sz="1200" dirty="0"/>
              <a:t>: </a:t>
            </a:r>
            <a:r>
              <a:rPr lang="en-US" sz="1200" err="1"/>
              <a:t>Possível</a:t>
            </a:r>
            <a:r>
              <a:rPr lang="en-US" sz="1200" dirty="0"/>
              <a:t> </a:t>
            </a:r>
            <a:r>
              <a:rPr lang="en-US" sz="1200" err="1"/>
              <a:t>envolvimento</a:t>
            </a:r>
            <a:r>
              <a:rPr lang="en-US" sz="1200" dirty="0"/>
              <a:t> de </a:t>
            </a:r>
            <a:r>
              <a:rPr lang="en-US" sz="1200" err="1"/>
              <a:t>uma</a:t>
            </a:r>
            <a:r>
              <a:rPr lang="en-US" sz="1200" dirty="0"/>
              <a:t> </a:t>
            </a:r>
            <a:r>
              <a:rPr lang="en-US" sz="1200" err="1"/>
              <a:t>ave</a:t>
            </a:r>
            <a:r>
              <a:rPr lang="en-US" sz="1200" dirty="0"/>
              <a:t> no </a:t>
            </a:r>
            <a:r>
              <a:rPr lang="en-US" sz="1200" err="1"/>
              <a:t>dano</a:t>
            </a:r>
            <a:r>
              <a:rPr lang="en-US" sz="1200" dirty="0"/>
              <a:t> </a:t>
            </a:r>
            <a:r>
              <a:rPr lang="en-US" sz="1200" err="1"/>
              <a:t>ao</a:t>
            </a:r>
            <a:r>
              <a:rPr lang="en-US" sz="1200" dirty="0"/>
              <a:t> sensor.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Recuperação</a:t>
            </a:r>
            <a:r>
              <a:rPr lang="en-US" sz="1200" b="1" dirty="0"/>
              <a:t> de dados</a:t>
            </a:r>
            <a:r>
              <a:rPr lang="en-US" sz="1200" dirty="0"/>
              <a:t>: </a:t>
            </a:r>
            <a:r>
              <a:rPr lang="en-US" sz="1200" err="1"/>
              <a:t>Gravador</a:t>
            </a:r>
            <a:r>
              <a:rPr lang="en-US" sz="1200" dirty="0"/>
              <a:t> de dados de </a:t>
            </a:r>
            <a:r>
              <a:rPr lang="en-US" sz="1200" err="1"/>
              <a:t>voo</a:t>
            </a:r>
            <a:r>
              <a:rPr lang="en-US" sz="1200" dirty="0"/>
              <a:t> e </a:t>
            </a:r>
            <a:r>
              <a:rPr lang="en-US" sz="1200" err="1"/>
              <a:t>voz</a:t>
            </a:r>
            <a:r>
              <a:rPr lang="en-US" sz="1200" dirty="0"/>
              <a:t> </a:t>
            </a:r>
            <a:r>
              <a:rPr lang="en-US" sz="1200" err="1"/>
              <a:t>recuperados</a:t>
            </a:r>
            <a:r>
              <a:rPr lang="en-US" sz="1200" dirty="0"/>
              <a:t> </a:t>
            </a:r>
            <a:r>
              <a:rPr lang="en-US" sz="1200" err="1"/>
              <a:t>em</a:t>
            </a:r>
            <a:r>
              <a:rPr lang="en-US" sz="1200" dirty="0"/>
              <a:t> 11 de </a:t>
            </a:r>
            <a:r>
              <a:rPr lang="en-US" sz="1200" err="1"/>
              <a:t>março</a:t>
            </a:r>
            <a:r>
              <a:rPr lang="en-US" sz="1200" dirty="0"/>
              <a:t> de 2019.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Análise</a:t>
            </a:r>
            <a:r>
              <a:rPr lang="en-US" sz="1200" dirty="0"/>
              <a:t>: Dados </a:t>
            </a:r>
            <a:r>
              <a:rPr lang="en-US" sz="1200" err="1"/>
              <a:t>enviados</a:t>
            </a:r>
            <a:r>
              <a:rPr lang="en-US" sz="1200" dirty="0"/>
              <a:t> à França para </a:t>
            </a:r>
            <a:r>
              <a:rPr lang="en-US" sz="1200" err="1"/>
              <a:t>investigação</a:t>
            </a:r>
            <a:r>
              <a:rPr lang="en-US" sz="1200" dirty="0"/>
              <a:t>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b="1" err="1"/>
              <a:t>Reações</a:t>
            </a:r>
            <a:r>
              <a:rPr lang="en-US" sz="1200" dirty="0"/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Ethiopian Airlines</a:t>
            </a:r>
            <a:r>
              <a:rPr lang="en-US" sz="1200" dirty="0"/>
              <a:t> e </a:t>
            </a:r>
            <a:r>
              <a:rPr lang="en-US" sz="1200" b="1" err="1"/>
              <a:t>governo</a:t>
            </a:r>
            <a:r>
              <a:rPr lang="en-US" sz="1200" b="1" dirty="0"/>
              <a:t> da </a:t>
            </a:r>
            <a:r>
              <a:rPr lang="en-US" sz="1200" b="1" err="1"/>
              <a:t>Etiópia</a:t>
            </a:r>
            <a:r>
              <a:rPr lang="en-US" sz="1200" dirty="0"/>
              <a:t> </a:t>
            </a:r>
            <a:r>
              <a:rPr lang="en-US" sz="1200" err="1"/>
              <a:t>expressaram</a:t>
            </a:r>
            <a:r>
              <a:rPr lang="en-US" sz="1200" dirty="0"/>
              <a:t> </a:t>
            </a:r>
            <a:r>
              <a:rPr lang="en-US" sz="1200" err="1"/>
              <a:t>condolências</a:t>
            </a:r>
            <a:r>
              <a:rPr lang="en-US" sz="1200" dirty="0"/>
              <a:t>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Boeing</a:t>
            </a:r>
            <a:r>
              <a:rPr lang="en-US" sz="1200" dirty="0"/>
              <a:t> </a:t>
            </a:r>
            <a:r>
              <a:rPr lang="en-US" sz="1200" err="1"/>
              <a:t>também</a:t>
            </a:r>
            <a:r>
              <a:rPr lang="en-US" sz="1200" dirty="0"/>
              <a:t> </a:t>
            </a:r>
            <a:r>
              <a:rPr lang="en-US" sz="1200" err="1"/>
              <a:t>emitiu</a:t>
            </a:r>
            <a:r>
              <a:rPr lang="en-US" sz="1200" dirty="0"/>
              <a:t> </a:t>
            </a:r>
            <a:r>
              <a:rPr lang="en-US" sz="1200" err="1"/>
              <a:t>uma</a:t>
            </a:r>
            <a:r>
              <a:rPr lang="en-US" sz="1200" dirty="0"/>
              <a:t> </a:t>
            </a:r>
            <a:r>
              <a:rPr lang="en-US" sz="1200" err="1"/>
              <a:t>declaração</a:t>
            </a:r>
            <a:r>
              <a:rPr lang="en-US" sz="1200" dirty="0"/>
              <a:t> de </a:t>
            </a:r>
            <a:r>
              <a:rPr lang="en-US" sz="1200" err="1"/>
              <a:t>pesar</a:t>
            </a:r>
            <a:r>
              <a:rPr lang="en-US" sz="1200" dirty="0"/>
              <a:t>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Internacional</a:t>
            </a:r>
            <a:r>
              <a:rPr lang="en-US" sz="1200" dirty="0"/>
              <a:t>: O </a:t>
            </a:r>
            <a:r>
              <a:rPr lang="en-US" sz="1200" err="1"/>
              <a:t>acidente</a:t>
            </a:r>
            <a:r>
              <a:rPr lang="en-US" sz="1200" dirty="0"/>
              <a:t> </a:t>
            </a:r>
            <a:r>
              <a:rPr lang="en-US" sz="1200" err="1"/>
              <a:t>aumentou</a:t>
            </a:r>
            <a:r>
              <a:rPr lang="en-US" sz="1200" dirty="0"/>
              <a:t> a crise </a:t>
            </a:r>
            <a:r>
              <a:rPr lang="en-US" sz="1200" err="1"/>
              <a:t>envolvendo</a:t>
            </a:r>
            <a:r>
              <a:rPr lang="en-US" sz="1200" dirty="0"/>
              <a:t> o Boeing 737 MAX.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7045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B602198-611B-E726-D0FA-9D49932EE86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737 MAX Crashes: Lion Air Flight 610 &amp; Ethiopian Airlines Flight 302">
            <a:extLst>
              <a:ext uri="{FF2B5EF4-FFF2-40B4-BE49-F238E27FC236}">
                <a16:creationId xmlns:a16="http://schemas.microsoft.com/office/drawing/2014/main" id="{5DA98554-CB33-B89C-1832-75B8D541F4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150" b="978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0FE05E-6868-FECF-17E8-B7B5041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Acidente</a:t>
            </a:r>
            <a:r>
              <a:rPr lang="en-US" sz="5100" dirty="0">
                <a:solidFill>
                  <a:srgbClr val="FFFFFF"/>
                </a:solidFill>
              </a:rPr>
              <a:t> Aéreo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Lion Air 610 e Ethiopian Airlines 302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457F6F-021E-5651-EFF1-48270643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 COMO OCORREU?</a:t>
            </a:r>
            <a:endParaRPr lang="en-US" sz="2400" i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90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B2DA5-A86A-7630-1A15-AC5B6136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801712"/>
            <a:ext cx="5143609" cy="7218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Lion Air 610</a:t>
            </a:r>
            <a:endParaRPr lang="pt-BR" dirty="0"/>
          </a:p>
        </p:txBody>
      </p:sp>
      <p:pic>
        <p:nvPicPr>
          <p:cNvPr id="4" name="Imagem 3" descr="Lion Air Flight JT610: Tragedy Strikes in SE Asia - SnowBrains">
            <a:extLst>
              <a:ext uri="{FF2B5EF4-FFF2-40B4-BE49-F238E27FC236}">
                <a16:creationId xmlns:a16="http://schemas.microsoft.com/office/drawing/2014/main" id="{DBB249AC-96EB-2430-F98C-7348E448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71" y="3023183"/>
            <a:ext cx="5347741" cy="3024639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7E1E83F-E22D-B6FE-E692-0CAB1EE63075}"/>
              </a:ext>
            </a:extLst>
          </p:cNvPr>
          <p:cNvSpPr txBox="1">
            <a:spLocks/>
          </p:cNvSpPr>
          <p:nvPr/>
        </p:nvSpPr>
        <p:spPr>
          <a:xfrm>
            <a:off x="514779" y="1521364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29 de </a:t>
            </a:r>
            <a:r>
              <a:rPr lang="en-US" dirty="0" err="1">
                <a:solidFill>
                  <a:schemeClr val="tx1"/>
                </a:solidFill>
              </a:rPr>
              <a:t>Outubro</a:t>
            </a:r>
            <a:r>
              <a:rPr lang="en-US" dirty="0">
                <a:solidFill>
                  <a:schemeClr val="tx1"/>
                </a:solidFill>
              </a:rPr>
              <a:t> de 2018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3B3720D-55C2-4DDC-F4C6-0B2852B4A8E7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96F8A4-0396-D148-A587-B92A5013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73" y="0"/>
            <a:ext cx="2073323" cy="17227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396B8D0-C68A-44FE-2F3C-6F5E5CB67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4168913" y="0"/>
            <a:ext cx="685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5B12BCB-5FC9-66D1-DE9E-C0EAE858C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4162245" y="5779698"/>
            <a:ext cx="948907" cy="948906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2B63B6-6249-0EDA-28C4-3C640FFB4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288" y="1668626"/>
            <a:ext cx="5318011" cy="4387170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Data e Local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29/10/2018, Mar de Java,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Indonésia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Aeronave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Boeing 737 MAX 8,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da Lion Air, 189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vítimas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(181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passageiros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8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tripulantes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Tentativas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dos 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Tentativas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corrigir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falha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falharam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resultando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perda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controle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queda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Investigação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Inicial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Problemas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técnicos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anteriores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discrepância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20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graus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entre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sensores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;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caixa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-preta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recuperada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mas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gravador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voz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ainda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não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encontrado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20B0604020202020204" pitchFamily="34" charset="0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6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AC8D-5128-5AC6-65C6-273B32C1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58382-B5ED-4FF5-712C-E2D0C8EF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565" y="5197016"/>
            <a:ext cx="5143609" cy="7218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Lion Air 610</a:t>
            </a:r>
            <a:endParaRPr lang="pt-BR" dirty="0">
              <a:solidFill>
                <a:srgbClr val="7F7F7F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5D50BE2-FF7C-626E-2A0A-2285338C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583608" y="0"/>
            <a:ext cx="6858000" cy="6858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98F9F2D3-5153-2CA1-CCBD-4752C59810C2}"/>
              </a:ext>
            </a:extLst>
          </p:cNvPr>
          <p:cNvSpPr txBox="1">
            <a:spLocks/>
          </p:cNvSpPr>
          <p:nvPr/>
        </p:nvSpPr>
        <p:spPr>
          <a:xfrm>
            <a:off x="8145823" y="5806233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29 de </a:t>
            </a:r>
            <a:r>
              <a:rPr lang="en-US" dirty="0" err="1">
                <a:solidFill>
                  <a:schemeClr val="tx1"/>
                </a:solidFill>
              </a:rPr>
              <a:t>Outubro</a:t>
            </a:r>
            <a:r>
              <a:rPr lang="en-US" dirty="0">
                <a:solidFill>
                  <a:schemeClr val="tx1"/>
                </a:solidFill>
              </a:rPr>
              <a:t> de 2018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AA636949-9DF8-CBF9-B454-6A66344B4212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AFA03F7-CEED-ED43-32AC-AED0EEBF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860" y="375478"/>
            <a:ext cx="3641497" cy="3059043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C0C288-336B-3841-FAD1-83F269575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462" y="1525061"/>
            <a:ext cx="5704532" cy="4596996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just"/>
            <a:endParaRPr lang="en-US" b="1" dirty="0"/>
          </a:p>
          <a:p>
            <a:pPr marL="285750" indent="-285750" algn="just">
              <a:buFont typeface="Arial"/>
              <a:buChar char="•"/>
            </a:pP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Impacto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levantou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questões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sobre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treinamento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funcionamento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sistema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MCAS e 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 Boeing 737 MAX.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Decisões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Críticas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foi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autorizado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apesar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problemas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técnicos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anterior. A Boeing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afirmou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que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procedimentos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corretos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estavam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nos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manuais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mas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investigações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continuam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Mudanças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Necessárias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Revisão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práticas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manutenção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;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foco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transparência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treinamento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para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prevenir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futuros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acidentes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Próximos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Passos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Investigação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contínua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para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entender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falhas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melhorar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na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indústria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aviação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CB34-1425-17CD-E114-D9BC09FF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uxograma: Processo Alternativo 22">
            <a:extLst>
              <a:ext uri="{FF2B5EF4-FFF2-40B4-BE49-F238E27FC236}">
                <a16:creationId xmlns:a16="http://schemas.microsoft.com/office/drawing/2014/main" id="{6B464596-35C0-DE7A-05CC-F28CA5446D55}"/>
              </a:ext>
            </a:extLst>
          </p:cNvPr>
          <p:cNvSpPr/>
          <p:nvPr/>
        </p:nvSpPr>
        <p:spPr>
          <a:xfrm>
            <a:off x="252619" y="1959698"/>
            <a:ext cx="5859253" cy="439081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26B2F3-4CA2-548F-F58B-03AFAB54B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4168913" y="0"/>
            <a:ext cx="685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B6CE38-5DF0-DBF9-046E-B317F61C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98827" cy="7108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300" dirty="0"/>
              <a:t>Ethiopian Airlines 302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40BA9D-4B8B-FC9D-90D9-55FEB4DDD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87" y="2352072"/>
            <a:ext cx="5714531" cy="360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250" b="1" err="1"/>
              <a:t>Acordo</a:t>
            </a:r>
            <a:r>
              <a:rPr lang="en-US" sz="1250" b="1" dirty="0"/>
              <a:t> Judicial e </a:t>
            </a:r>
            <a:r>
              <a:rPr lang="en-US" sz="1250" b="1" err="1"/>
              <a:t>Detalhes</a:t>
            </a:r>
            <a:r>
              <a:rPr lang="en-US" sz="1250" b="1" dirty="0"/>
              <a:t> do </a:t>
            </a:r>
            <a:r>
              <a:rPr lang="en-US" sz="1250" b="1" err="1"/>
              <a:t>Acidente</a:t>
            </a:r>
            <a:endParaRPr lang="en-US" sz="1250"/>
          </a:p>
          <a:p>
            <a:pPr marL="285750" indent="-285750">
              <a:buFont typeface="Arial"/>
              <a:buChar char="•"/>
            </a:pPr>
            <a:r>
              <a:rPr lang="en-US" sz="1250" b="1" i="0" dirty="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b="1" i="0" dirty="0">
                <a:solidFill>
                  <a:schemeClr val="tx1"/>
                </a:solidFill>
                <a:ea typeface="+mn-lt"/>
                <a:cs typeface="+mn-lt"/>
              </a:rPr>
              <a:t> Judicial</a:t>
            </a:r>
            <a:r>
              <a:rPr lang="en-US" sz="1250" i="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A Boeing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firmou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com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autores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ações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civis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ET302 da Ethiopian Airlines,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evitando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um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julgamento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EUA.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foi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fechado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antes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início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julgamento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Chicago.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Processos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serão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arquivados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acordo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250" b="1" i="0" dirty="0">
                <a:solidFill>
                  <a:schemeClr val="tx1"/>
                </a:solidFill>
                <a:ea typeface="+mn-lt"/>
                <a:cs typeface="+mn-lt"/>
              </a:rPr>
              <a:t>O </a:t>
            </a:r>
            <a:r>
              <a:rPr lang="en-US" sz="1250" b="1" i="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i="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10 de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março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2019.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err="1">
                <a:solidFill>
                  <a:schemeClr val="tx1"/>
                </a:solidFill>
                <a:ea typeface="+mn-lt"/>
                <a:cs typeface="+mn-lt"/>
              </a:rPr>
              <a:t>Aeronave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Boeing 737 MAX 8.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De Adis Abeba a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Nairóbi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caiu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6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minutos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decolagem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err="1">
                <a:solidFill>
                  <a:schemeClr val="tx1"/>
                </a:solidFill>
                <a:ea typeface="+mn-lt"/>
                <a:cs typeface="+mn-lt"/>
              </a:rPr>
              <a:t>Vítimas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157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pessoas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de 36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nacionalidades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incluindo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8 </a:t>
            </a:r>
            <a:r>
              <a:rPr lang="en-US" sz="1250" err="1">
                <a:solidFill>
                  <a:schemeClr val="tx1"/>
                </a:solidFill>
                <a:ea typeface="+mn-lt"/>
                <a:cs typeface="+mn-lt"/>
              </a:rPr>
              <a:t>tripulantes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50">
              <a:solidFill>
                <a:schemeClr val="tx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50" b="1" dirty="0">
                <a:solidFill>
                  <a:schemeClr val="tx1"/>
                </a:solidFill>
                <a:ea typeface="+mn-lt"/>
                <a:cs typeface="+mn-lt"/>
              </a:rPr>
              <a:t>Histórico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: Segundo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fatal com o 737 MAX,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após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sz="125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sz="1250" dirty="0">
                <a:solidFill>
                  <a:schemeClr val="tx1"/>
                </a:solidFill>
                <a:ea typeface="+mn-lt"/>
                <a:cs typeface="+mn-lt"/>
              </a:rPr>
              <a:t> Lion Air 610 (2018).</a:t>
            </a:r>
            <a:r>
              <a:rPr lang="en-US" sz="1250" b="1" dirty="0" err="1"/>
              <a:t>Investigação</a:t>
            </a:r>
            <a:r>
              <a:rPr lang="en-US" sz="1250" b="1" dirty="0"/>
              <a:t>, Causas e </a:t>
            </a:r>
            <a:r>
              <a:rPr lang="en-US" sz="1250" b="1" dirty="0" err="1"/>
              <a:t>Reações</a:t>
            </a:r>
            <a:endParaRPr lang="en-US" sz="1250" dirty="0" err="1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E2A763F-AFA9-0FEF-3F37-97BD2E4229EF}"/>
              </a:ext>
            </a:extLst>
          </p:cNvPr>
          <p:cNvSpPr txBox="1">
            <a:spLocks/>
          </p:cNvSpPr>
          <p:nvPr/>
        </p:nvSpPr>
        <p:spPr>
          <a:xfrm>
            <a:off x="514779" y="1521364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10 de </a:t>
            </a:r>
            <a:r>
              <a:rPr lang="en-US" dirty="0" err="1">
                <a:solidFill>
                  <a:schemeClr val="tx1"/>
                </a:solidFill>
              </a:rPr>
              <a:t>Março</a:t>
            </a:r>
            <a:r>
              <a:rPr lang="en-US" dirty="0">
                <a:solidFill>
                  <a:schemeClr val="tx1"/>
                </a:solidFill>
              </a:rPr>
              <a:t> de 2019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4034DBB-133F-7B32-0DCB-6CFDB0B50128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agem 9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BBECAE8-1539-B6F4-B23C-051F5B0B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73" y="0"/>
            <a:ext cx="2073323" cy="1722783"/>
          </a:xfrm>
          <a:prstGeom prst="rect">
            <a:avLst/>
          </a:prstGeom>
        </p:spPr>
      </p:pic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07B9AF19-9EF3-C7C7-D84E-776659E46AB9}"/>
              </a:ext>
            </a:extLst>
          </p:cNvPr>
          <p:cNvSpPr/>
          <p:nvPr/>
        </p:nvSpPr>
        <p:spPr>
          <a:xfrm>
            <a:off x="7165839" y="1330220"/>
            <a:ext cx="4765947" cy="401533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8C9DC7A-68D4-F0E1-4354-56FB8C65FA78}"/>
              </a:ext>
            </a:extLst>
          </p:cNvPr>
          <p:cNvSpPr txBox="1"/>
          <p:nvPr/>
        </p:nvSpPr>
        <p:spPr>
          <a:xfrm>
            <a:off x="7072312" y="33694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8E8E2F5-6476-6D68-DCF5-86F92061080F}"/>
              </a:ext>
            </a:extLst>
          </p:cNvPr>
          <p:cNvSpPr txBox="1"/>
          <p:nvPr/>
        </p:nvSpPr>
        <p:spPr>
          <a:xfrm>
            <a:off x="7560468" y="33694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D33AE7-866A-24E9-79D3-FC73823B823E}"/>
              </a:ext>
            </a:extLst>
          </p:cNvPr>
          <p:cNvSpPr txBox="1"/>
          <p:nvPr/>
        </p:nvSpPr>
        <p:spPr>
          <a:xfrm>
            <a:off x="7428637" y="1681714"/>
            <a:ext cx="4272101" cy="3235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b="1" err="1"/>
              <a:t>Investigação</a:t>
            </a:r>
            <a:r>
              <a:rPr lang="en-US" sz="1200" b="1" dirty="0"/>
              <a:t> do </a:t>
            </a:r>
            <a:r>
              <a:rPr lang="en-US" sz="1200" b="1" err="1"/>
              <a:t>Acidente</a:t>
            </a:r>
            <a:r>
              <a:rPr lang="en-US" sz="1200" dirty="0"/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Hipótese</a:t>
            </a:r>
            <a:r>
              <a:rPr lang="en-US" sz="1200" dirty="0"/>
              <a:t>: </a:t>
            </a:r>
            <a:r>
              <a:rPr lang="en-US" sz="1200" err="1"/>
              <a:t>Possível</a:t>
            </a:r>
            <a:r>
              <a:rPr lang="en-US" sz="1200" dirty="0"/>
              <a:t> </a:t>
            </a:r>
            <a:r>
              <a:rPr lang="en-US" sz="1200" err="1"/>
              <a:t>envolvimento</a:t>
            </a:r>
            <a:r>
              <a:rPr lang="en-US" sz="1200" dirty="0"/>
              <a:t> de </a:t>
            </a:r>
            <a:r>
              <a:rPr lang="en-US" sz="1200" err="1"/>
              <a:t>uma</a:t>
            </a:r>
            <a:r>
              <a:rPr lang="en-US" sz="1200" dirty="0"/>
              <a:t> </a:t>
            </a:r>
            <a:r>
              <a:rPr lang="en-US" sz="1200" err="1"/>
              <a:t>ave</a:t>
            </a:r>
            <a:r>
              <a:rPr lang="en-US" sz="1200" dirty="0"/>
              <a:t> no </a:t>
            </a:r>
            <a:r>
              <a:rPr lang="en-US" sz="1200" err="1"/>
              <a:t>dano</a:t>
            </a:r>
            <a:r>
              <a:rPr lang="en-US" sz="1200" dirty="0"/>
              <a:t> </a:t>
            </a:r>
            <a:r>
              <a:rPr lang="en-US" sz="1200" err="1"/>
              <a:t>ao</a:t>
            </a:r>
            <a:r>
              <a:rPr lang="en-US" sz="1200" dirty="0"/>
              <a:t> sensor.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Recuperação</a:t>
            </a:r>
            <a:r>
              <a:rPr lang="en-US" sz="1200" b="1" dirty="0"/>
              <a:t> de dados</a:t>
            </a:r>
            <a:r>
              <a:rPr lang="en-US" sz="1200" dirty="0"/>
              <a:t>: </a:t>
            </a:r>
            <a:r>
              <a:rPr lang="en-US" sz="1200" err="1"/>
              <a:t>Gravador</a:t>
            </a:r>
            <a:r>
              <a:rPr lang="en-US" sz="1200" dirty="0"/>
              <a:t> de dados de </a:t>
            </a:r>
            <a:r>
              <a:rPr lang="en-US" sz="1200" err="1"/>
              <a:t>voo</a:t>
            </a:r>
            <a:r>
              <a:rPr lang="en-US" sz="1200" dirty="0"/>
              <a:t> e </a:t>
            </a:r>
            <a:r>
              <a:rPr lang="en-US" sz="1200" err="1"/>
              <a:t>voz</a:t>
            </a:r>
            <a:r>
              <a:rPr lang="en-US" sz="1200" dirty="0"/>
              <a:t> </a:t>
            </a:r>
            <a:r>
              <a:rPr lang="en-US" sz="1200" err="1"/>
              <a:t>recuperados</a:t>
            </a:r>
            <a:r>
              <a:rPr lang="en-US" sz="1200" dirty="0"/>
              <a:t> </a:t>
            </a:r>
            <a:r>
              <a:rPr lang="en-US" sz="1200" err="1"/>
              <a:t>em</a:t>
            </a:r>
            <a:r>
              <a:rPr lang="en-US" sz="1200" dirty="0"/>
              <a:t> 11 de </a:t>
            </a:r>
            <a:r>
              <a:rPr lang="en-US" sz="1200" err="1"/>
              <a:t>março</a:t>
            </a:r>
            <a:r>
              <a:rPr lang="en-US" sz="1200" dirty="0"/>
              <a:t> de 2019.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err="1"/>
              <a:t>Análise</a:t>
            </a:r>
            <a:r>
              <a:rPr lang="en-US" sz="1200" dirty="0"/>
              <a:t>: Dados </a:t>
            </a:r>
            <a:r>
              <a:rPr lang="en-US" sz="1200" err="1"/>
              <a:t>enviados</a:t>
            </a:r>
            <a:r>
              <a:rPr lang="en-US" sz="1200" dirty="0"/>
              <a:t> à França para </a:t>
            </a:r>
            <a:r>
              <a:rPr lang="en-US" sz="1200" err="1"/>
              <a:t>investigação</a:t>
            </a:r>
            <a:r>
              <a:rPr lang="en-US" sz="1200" dirty="0"/>
              <a:t>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b="1" err="1"/>
              <a:t>Reações</a:t>
            </a:r>
            <a:r>
              <a:rPr lang="en-US" sz="1200" dirty="0"/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Ethiopian Airlines</a:t>
            </a:r>
            <a:r>
              <a:rPr lang="en-US" sz="1200" dirty="0"/>
              <a:t> e </a:t>
            </a:r>
            <a:r>
              <a:rPr lang="en-US" sz="1200" b="1" err="1"/>
              <a:t>governo</a:t>
            </a:r>
            <a:r>
              <a:rPr lang="en-US" sz="1200" b="1" dirty="0"/>
              <a:t> da </a:t>
            </a:r>
            <a:r>
              <a:rPr lang="en-US" sz="1200" b="1" err="1"/>
              <a:t>Etiópia</a:t>
            </a:r>
            <a:r>
              <a:rPr lang="en-US" sz="1200" dirty="0"/>
              <a:t> </a:t>
            </a:r>
            <a:r>
              <a:rPr lang="en-US" sz="1200" err="1"/>
              <a:t>expressaram</a:t>
            </a:r>
            <a:r>
              <a:rPr lang="en-US" sz="1200" dirty="0"/>
              <a:t> </a:t>
            </a:r>
            <a:r>
              <a:rPr lang="en-US" sz="1200" err="1"/>
              <a:t>condolências</a:t>
            </a:r>
            <a:r>
              <a:rPr lang="en-US" sz="1200" dirty="0"/>
              <a:t>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Boeing</a:t>
            </a:r>
            <a:r>
              <a:rPr lang="en-US" sz="1200" dirty="0"/>
              <a:t> </a:t>
            </a:r>
            <a:r>
              <a:rPr lang="en-US" sz="1200" err="1"/>
              <a:t>também</a:t>
            </a:r>
            <a:r>
              <a:rPr lang="en-US" sz="1200" dirty="0"/>
              <a:t> </a:t>
            </a:r>
            <a:r>
              <a:rPr lang="en-US" sz="1200" err="1"/>
              <a:t>emitiu</a:t>
            </a:r>
            <a:r>
              <a:rPr lang="en-US" sz="1200" dirty="0"/>
              <a:t> </a:t>
            </a:r>
            <a:r>
              <a:rPr lang="en-US" sz="1200" err="1"/>
              <a:t>uma</a:t>
            </a:r>
            <a:r>
              <a:rPr lang="en-US" sz="1200" dirty="0"/>
              <a:t> </a:t>
            </a:r>
            <a:r>
              <a:rPr lang="en-US" sz="1200" err="1"/>
              <a:t>declaração</a:t>
            </a:r>
            <a:r>
              <a:rPr lang="en-US" sz="1200" dirty="0"/>
              <a:t> de </a:t>
            </a:r>
            <a:r>
              <a:rPr lang="en-US" sz="1200" err="1"/>
              <a:t>pesar</a:t>
            </a:r>
            <a:r>
              <a:rPr lang="en-US" sz="1200" dirty="0"/>
              <a:t>.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200" b="1" dirty="0"/>
              <a:t>Internacional</a:t>
            </a:r>
            <a:r>
              <a:rPr lang="en-US" sz="1200" dirty="0"/>
              <a:t>: O </a:t>
            </a:r>
            <a:r>
              <a:rPr lang="en-US" sz="1200" err="1"/>
              <a:t>acidente</a:t>
            </a:r>
            <a:r>
              <a:rPr lang="en-US" sz="1200" dirty="0"/>
              <a:t> </a:t>
            </a:r>
            <a:r>
              <a:rPr lang="en-US" sz="1200" err="1"/>
              <a:t>aumentou</a:t>
            </a:r>
            <a:r>
              <a:rPr lang="en-US" sz="1200" dirty="0"/>
              <a:t> a crise </a:t>
            </a:r>
            <a:r>
              <a:rPr lang="en-US" sz="1200" err="1"/>
              <a:t>envolvendo</a:t>
            </a:r>
            <a:r>
              <a:rPr lang="en-US" sz="1200" dirty="0"/>
              <a:t> o Boeing 737 MAX.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77689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de um painel de controle de um avião voando à noite">
            <a:extLst>
              <a:ext uri="{FF2B5EF4-FFF2-40B4-BE49-F238E27FC236}">
                <a16:creationId xmlns:a16="http://schemas.microsoft.com/office/drawing/2014/main" id="{2EC255B0-6237-2291-542A-2EE1B8E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B8BFC7-F975-A20E-AE5D-3DA5DCD51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67" y="2611121"/>
            <a:ext cx="3306089" cy="288150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Lion Air – Voo 610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0AA129-42B5-4AEA-5983-0BF3D6F69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Principais causas da queda</a:t>
            </a:r>
          </a:p>
          <a:p>
            <a:pPr algn="l"/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3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vião comercial voando no céu&#10;&#10;O conteúdo gerado por IA pode estar incorreto.">
            <a:extLst>
              <a:ext uri="{FF2B5EF4-FFF2-40B4-BE49-F238E27FC236}">
                <a16:creationId xmlns:a16="http://schemas.microsoft.com/office/drawing/2014/main" id="{65804B68-3CAF-7EBC-3DB1-7FAA6597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7" r="-1" b="16661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706B9B-0719-DF14-2A64-B5CD288B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 VOO DO BOEING 737 MAX PARTIU DE JACARTA COM DESTINO A PANGKAL PINANG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 AERONAVE COM 800 HORAS DE VOO COMERCIAL APENAS</a:t>
            </a:r>
          </a:p>
        </p:txBody>
      </p:sp>
    </p:spTree>
    <p:extLst>
      <p:ext uri="{BB962C8B-B14F-4D97-AF65-F5344CB8AC3E}">
        <p14:creationId xmlns:p14="http://schemas.microsoft.com/office/powerpoint/2010/main" val="15038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56049-A2BA-D7D2-BEE4-5EFFBDC3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25556"/>
            <a:ext cx="3816095" cy="19380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AOA Sensor – Angle of Attack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69EBE09-691A-8385-234A-45E619FB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4368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 dirty="0"/>
              <a:t> Sensor com </a:t>
            </a:r>
            <a:r>
              <a:rPr lang="en-US" sz="2000" dirty="0" err="1"/>
              <a:t>falhas</a:t>
            </a:r>
            <a:r>
              <a:rPr lang="en-US" sz="2000" dirty="0"/>
              <a:t> – </a:t>
            </a:r>
            <a:r>
              <a:rPr lang="en-US" sz="2000" dirty="0" err="1"/>
              <a:t>Envio</a:t>
            </a:r>
            <a:r>
              <a:rPr lang="en-US" sz="2000" dirty="0"/>
              <a:t> de dados </a:t>
            </a:r>
            <a:r>
              <a:rPr lang="en-US" sz="2000" dirty="0" err="1"/>
              <a:t>errados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MCAS</a:t>
            </a:r>
          </a:p>
        </p:txBody>
      </p:sp>
      <p:pic>
        <p:nvPicPr>
          <p:cNvPr id="7" name="Imagem 6" descr="Avião branco e azul&#10;&#10;O conteúdo gerado por IA pode estar incorreto.">
            <a:extLst>
              <a:ext uri="{FF2B5EF4-FFF2-40B4-BE49-F238E27FC236}">
                <a16:creationId xmlns:a16="http://schemas.microsoft.com/office/drawing/2014/main" id="{F439552A-A9CF-4034-A310-B87BED4C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6" r="-1" b="586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Espaço Reservado para Conteúdo 4" descr="Uma imagem contendo grande, avião, mesa, relógio&#10;&#10;O conteúdo gerado por IA pode estar incorreto.">
            <a:extLst>
              <a:ext uri="{FF2B5EF4-FFF2-40B4-BE49-F238E27FC236}">
                <a16:creationId xmlns:a16="http://schemas.microsoft.com/office/drawing/2014/main" id="{B6B77FB1-E8C3-141B-8327-916521052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b="14885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952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na frente de uma televisão&#10;&#10;O conteúdo gerado por IA pode estar incorreto.">
            <a:extLst>
              <a:ext uri="{FF2B5EF4-FFF2-40B4-BE49-F238E27FC236}">
                <a16:creationId xmlns:a16="http://schemas.microsoft.com/office/drawing/2014/main" id="{BBF57981-6124-BBBC-FBAE-D6D3113E9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r="2744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4E6709-3D51-50CA-F749-F1CEDB59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16" y="1518327"/>
            <a:ext cx="3161940" cy="26402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MCAS – Sistema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aumento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característica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manobra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B1BD00-9C8E-564E-8596-C96F6EF8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41" y="4842485"/>
            <a:ext cx="3306089" cy="6658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31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F2AE3-5C17-4EF2-13E2-EC9E0315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AoA disagree alert – Alerta de desacordo do ângulo de ataque</a:t>
            </a:r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78EE76F-530F-A646-A511-2F776BA1B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54" y="965741"/>
            <a:ext cx="7551931" cy="47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2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Relatório revela crescimento da aviação brasileira em 2023 - Mobilidade ...">
            <a:extLst>
              <a:ext uri="{FF2B5EF4-FFF2-40B4-BE49-F238E27FC236}">
                <a16:creationId xmlns:a16="http://schemas.microsoft.com/office/drawing/2014/main" id="{708C7888-8B75-C7D2-B02D-896A5758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41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873894-3552-CA8E-DECC-05F7AE70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Sumário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FAF020-4C65-CAF0-1DBB-E3DD3032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1650" y="2206272"/>
            <a:ext cx="6133463" cy="3640345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err="1">
                <a:solidFill>
                  <a:srgbClr val="FFFFFF"/>
                </a:solidFill>
              </a:rPr>
              <a:t>Introdução</a:t>
            </a:r>
            <a:endParaRPr lang="en-US" sz="2400" dirty="0" err="1">
              <a:solidFill>
                <a:srgbClr val="FFFFFF"/>
              </a:solidFill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dirty="0">
                <a:solidFill>
                  <a:srgbClr val="FFFFFF"/>
                </a:solidFill>
              </a:rPr>
              <a:t>Boeing 737 MAX - </a:t>
            </a:r>
            <a:r>
              <a:rPr lang="en-US" sz="2400" dirty="0" err="1">
                <a:solidFill>
                  <a:srgbClr val="FFFFFF"/>
                </a:solidFill>
              </a:rPr>
              <a:t>Características</a:t>
            </a:r>
            <a:r>
              <a:rPr lang="en-US" sz="2400" dirty="0">
                <a:solidFill>
                  <a:srgbClr val="FFFFFF"/>
                </a:solidFill>
              </a:rPr>
              <a:t> da </a:t>
            </a:r>
            <a:r>
              <a:rPr lang="en-US" sz="2400" dirty="0" err="1">
                <a:solidFill>
                  <a:srgbClr val="FFFFFF"/>
                </a:solidFill>
              </a:rPr>
              <a:t>Aeronave</a:t>
            </a: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dirty="0" err="1">
                <a:solidFill>
                  <a:srgbClr val="FFFFFF"/>
                </a:solidFill>
              </a:rPr>
              <a:t>Acidente</a:t>
            </a:r>
            <a:r>
              <a:rPr lang="en-US" sz="2400" dirty="0">
                <a:solidFill>
                  <a:srgbClr val="FFFFFF"/>
                </a:solidFill>
              </a:rPr>
              <a:t> Aéreo: Lion Air 610 e Ethiopian Airlines 302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err="1"/>
              <a:t>Fatores</a:t>
            </a:r>
            <a:r>
              <a:rPr lang="en-US" sz="2400" dirty="0"/>
              <a:t> </a:t>
            </a:r>
            <a:r>
              <a:rPr lang="en-US" sz="2400" err="1"/>
              <a:t>Contribuintes</a:t>
            </a:r>
            <a:r>
              <a:rPr lang="en-US" sz="2400" dirty="0"/>
              <a:t> para </a:t>
            </a:r>
            <a:r>
              <a:rPr lang="en-US" sz="2400" err="1"/>
              <a:t>os</a:t>
            </a:r>
            <a:r>
              <a:rPr lang="en-US" sz="2400" dirty="0"/>
              <a:t> </a:t>
            </a:r>
            <a:r>
              <a:rPr lang="en-US" sz="2400" err="1"/>
              <a:t>Acidentes</a:t>
            </a:r>
            <a:endParaRPr lang="en-US" sz="2400" dirty="0" err="1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dirty="0" err="1"/>
              <a:t>Providências</a:t>
            </a:r>
            <a:r>
              <a:rPr lang="en-US" sz="2400" dirty="0"/>
              <a:t> Tomadas </a:t>
            </a:r>
            <a:r>
              <a:rPr lang="en-US" sz="2400" dirty="0" err="1"/>
              <a:t>após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Acidentes</a:t>
            </a:r>
            <a:endParaRPr lang="en-US" sz="2400" dirty="0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dirty="0" err="1"/>
              <a:t>Medidas</a:t>
            </a:r>
            <a:r>
              <a:rPr lang="en-US" sz="2400" dirty="0"/>
              <a:t> para </a:t>
            </a:r>
            <a:r>
              <a:rPr lang="en-US" sz="2400" dirty="0" err="1"/>
              <a:t>Prevenir</a:t>
            </a:r>
            <a:r>
              <a:rPr lang="en-US" sz="2400" dirty="0"/>
              <a:t> Novos </a:t>
            </a:r>
            <a:r>
              <a:rPr lang="en-US" sz="2400" dirty="0" err="1"/>
              <a:t>Acidentes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dirty="0" err="1"/>
              <a:t>Conclusão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3C886-D21A-F431-3FFC-012B8C0D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pt-BR" sz="4200" dirty="0"/>
              <a:t>TREINAMENTO INSUFICIENTE DOS PILOTOS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CC412B-3E1D-CEC0-5E47-AA0A85AC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7500" lnSpcReduction="20000"/>
          </a:bodyPr>
          <a:lstStyle/>
          <a:p>
            <a:r>
              <a:rPr lang="pt-BR" sz="2200" dirty="0"/>
              <a:t> Os pilotos não sabiam da existência do sistema automático MCAS</a:t>
            </a:r>
          </a:p>
          <a:p>
            <a:pPr marL="0" indent="0">
              <a:buNone/>
            </a:pPr>
            <a:endParaRPr lang="pt-BR" sz="2200" dirty="0"/>
          </a:p>
          <a:p>
            <a:r>
              <a:rPr lang="pt-BR" sz="2200" dirty="0"/>
              <a:t> O que os pilotos poderiam ter feito ?</a:t>
            </a:r>
          </a:p>
          <a:p>
            <a:endParaRPr lang="pt-BR" sz="2200" dirty="0"/>
          </a:p>
          <a:p>
            <a:r>
              <a:rPr lang="pt-BR" sz="2200" dirty="0"/>
              <a:t> Procedimento </a:t>
            </a:r>
            <a:r>
              <a:rPr lang="pt-BR" sz="2200" dirty="0" err="1"/>
              <a:t>Runaway</a:t>
            </a:r>
            <a:r>
              <a:rPr lang="pt-BR" sz="2200" dirty="0"/>
              <a:t> </a:t>
            </a:r>
            <a:r>
              <a:rPr lang="pt-BR" sz="2200" dirty="0" err="1"/>
              <a:t>Estabilizer</a:t>
            </a:r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 Sobrecarga Mental  - Stick </a:t>
            </a:r>
            <a:r>
              <a:rPr lang="pt-BR" sz="2200" dirty="0" err="1"/>
              <a:t>shaker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- Pouco tempo e baixa altitude</a:t>
            </a:r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5" name="Imagem 4" descr="Uma imagem contendo pessoa, objeto, homem, celular&#10;&#10;O conteúdo gerado por IA pode estar incorreto.">
            <a:extLst>
              <a:ext uri="{FF2B5EF4-FFF2-40B4-BE49-F238E27FC236}">
                <a16:creationId xmlns:a16="http://schemas.microsoft.com/office/drawing/2014/main" id="{0D969AA3-1E7B-4364-5B10-DFA56AEB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r="1224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931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97AF6-D211-BFCB-91CF-F642DA80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ETHIOPIAN AIRLINES – VOO 302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52779A-B853-77BB-ACF6-85FE25396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4354633"/>
            <a:ext cx="3397649" cy="1706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Principais causas da queda</a:t>
            </a:r>
          </a:p>
        </p:txBody>
      </p:sp>
      <p:pic>
        <p:nvPicPr>
          <p:cNvPr id="5" name="Espaço Reservado para Conteúdo 4" descr="Avião de grande porte voando no céu&#10;&#10;O conteúdo gerado por IA pode estar incorreto.">
            <a:extLst>
              <a:ext uri="{FF2B5EF4-FFF2-40B4-BE49-F238E27FC236}">
                <a16:creationId xmlns:a16="http://schemas.microsoft.com/office/drawing/2014/main" id="{C8EAAD89-C84E-C26B-81DC-2A4B6E96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r="12398" b="-2"/>
          <a:stretch/>
        </p:blipFill>
        <p:spPr>
          <a:xfrm>
            <a:off x="5053669" y="965741"/>
            <a:ext cx="5682901" cy="5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0B2B5-C54E-5FFF-08DA-6474A2F2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pt-BR" dirty="0"/>
              <a:t>Principais causas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0EB7286-FA84-1F70-F108-7290274DA9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052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49312E-6613-9E78-3418-69D1E948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032565" y="0"/>
            <a:ext cx="6858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906DA7-BA38-755B-C8E5-E3DEB39E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54" y="965741"/>
            <a:ext cx="7551931" cy="42479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3918-F53E-351C-09B2-55333535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4" y="978408"/>
            <a:ext cx="3441823" cy="28178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 err="1"/>
              <a:t>Providências</a:t>
            </a:r>
            <a:r>
              <a:rPr lang="en-US" sz="4800" dirty="0"/>
              <a:t> Tomadas </a:t>
            </a:r>
            <a:r>
              <a:rPr lang="en-US" sz="4800" dirty="0" err="1"/>
              <a:t>após</a:t>
            </a:r>
            <a:r>
              <a:rPr lang="en-US" sz="4800" dirty="0"/>
              <a:t> </a:t>
            </a:r>
            <a:r>
              <a:rPr lang="en-US" sz="4800" dirty="0" err="1"/>
              <a:t>os</a:t>
            </a:r>
            <a:r>
              <a:rPr lang="en-US" sz="4800" dirty="0"/>
              <a:t> </a:t>
            </a:r>
            <a:r>
              <a:rPr lang="en-US" sz="4800" dirty="0" err="1"/>
              <a:t>Acidentes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247DD4-E268-DEA7-289C-1C9F85AAD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165" y="3835591"/>
            <a:ext cx="3408692" cy="23139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Lion Air 610 (2018) e Ethiopian Airlines 302 (2019)</a:t>
            </a:r>
          </a:p>
          <a:p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20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319685BC-4AD6-49A1-0A3E-95FAECC56C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rot="10800000">
            <a:off x="-590826" y="0"/>
            <a:ext cx="6858000" cy="6858000"/>
          </a:xfrm>
          <a:prstGeom prst="rect">
            <a:avLst/>
          </a:prstGeom>
        </p:spPr>
      </p:pic>
      <p:pic>
        <p:nvPicPr>
          <p:cNvPr id="12" name="Imagem 1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4202CCD-C09F-760A-E345-318D6E793F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41" y="-5"/>
            <a:ext cx="6858000" cy="6858000"/>
          </a:xfrm>
          <a:prstGeom prst="rect">
            <a:avLst/>
          </a:prstGeom>
        </p:spPr>
      </p:pic>
      <p:pic>
        <p:nvPicPr>
          <p:cNvPr id="4" name="Imagem 3" descr="Uma imagem contendo mesa, lego, grande, segurando&#10;&#10;O conteúdo gerado por IA pode estar incorreto.">
            <a:extLst>
              <a:ext uri="{FF2B5EF4-FFF2-40B4-BE49-F238E27FC236}">
                <a16:creationId xmlns:a16="http://schemas.microsoft.com/office/drawing/2014/main" id="{51290383-F5C0-8A3A-55E2-C4BDD29A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5" y="532898"/>
            <a:ext cx="10668000" cy="50538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8D15E-6797-885A-B2F3-E93D0175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5" y="516146"/>
            <a:ext cx="11198155" cy="5272010"/>
          </a:xfrm>
          <a:prstGeom prst="rect">
            <a:avLst/>
          </a:prstGeom>
        </p:spPr>
      </p:pic>
      <p:sp>
        <p:nvSpPr>
          <p:cNvPr id="8" name="Retângulo: Único Canto Recortado 7">
            <a:extLst>
              <a:ext uri="{FF2B5EF4-FFF2-40B4-BE49-F238E27FC236}">
                <a16:creationId xmlns:a16="http://schemas.microsoft.com/office/drawing/2014/main" id="{FF7A749B-6D3E-E8FC-F1E5-CA6298ACFFB0}"/>
              </a:ext>
            </a:extLst>
          </p:cNvPr>
          <p:cNvSpPr/>
          <p:nvPr/>
        </p:nvSpPr>
        <p:spPr>
          <a:xfrm>
            <a:off x="522085" y="5248940"/>
            <a:ext cx="479400" cy="552989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3D9CCA45-A15C-A270-6342-D174506DA61B}"/>
              </a:ext>
            </a:extLst>
          </p:cNvPr>
          <p:cNvSpPr/>
          <p:nvPr/>
        </p:nvSpPr>
        <p:spPr>
          <a:xfrm rot="10800000">
            <a:off x="11190085" y="511288"/>
            <a:ext cx="479400" cy="552989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381CD68-7E87-4F9F-E218-81C95EEA85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97" b="51204"/>
          <a:stretch/>
        </p:blipFill>
        <p:spPr>
          <a:xfrm>
            <a:off x="739103" y="1968609"/>
            <a:ext cx="3126969" cy="135774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514E39-4A16-56DB-2137-DBA9672580C6}"/>
              </a:ext>
            </a:extLst>
          </p:cNvPr>
          <p:cNvSpPr txBox="1"/>
          <p:nvPr/>
        </p:nvSpPr>
        <p:spPr>
          <a:xfrm>
            <a:off x="947059" y="2340235"/>
            <a:ext cx="13026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Suspensão</a:t>
            </a:r>
          </a:p>
          <a:p>
            <a:pPr algn="ctr"/>
            <a:r>
              <a:rPr lang="pt-BR" sz="1600" b="1" dirty="0"/>
              <a:t>Global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D22EF49-4DCB-827F-7D29-D4DCA348B115}"/>
              </a:ext>
            </a:extLst>
          </p:cNvPr>
          <p:cNvSpPr txBox="1"/>
          <p:nvPr/>
        </p:nvSpPr>
        <p:spPr>
          <a:xfrm>
            <a:off x="2517134" y="2340235"/>
            <a:ext cx="13026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Atualização dos MACS</a:t>
            </a:r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F8187F-C15F-5230-4F95-0E3720090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97" b="51204"/>
          <a:stretch/>
        </p:blipFill>
        <p:spPr>
          <a:xfrm>
            <a:off x="1172975" y="3697983"/>
            <a:ext cx="3126969" cy="13577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D02D6C-E527-DC48-78ED-D38B702C42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97" b="51204"/>
          <a:stretch/>
        </p:blipFill>
        <p:spPr>
          <a:xfrm>
            <a:off x="4558984" y="4190658"/>
            <a:ext cx="3126969" cy="135774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281F97B-2881-1D28-3468-C8042E4A7218}"/>
              </a:ext>
            </a:extLst>
          </p:cNvPr>
          <p:cNvSpPr txBox="1"/>
          <p:nvPr/>
        </p:nvSpPr>
        <p:spPr>
          <a:xfrm>
            <a:off x="1311958" y="3898270"/>
            <a:ext cx="13985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Treinamento dos  Pilotos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D4F281-5490-201B-6D9A-3C86CB20CAD3}"/>
              </a:ext>
            </a:extLst>
          </p:cNvPr>
          <p:cNvSpPr txBox="1"/>
          <p:nvPr/>
        </p:nvSpPr>
        <p:spPr>
          <a:xfrm>
            <a:off x="2901359" y="4052822"/>
            <a:ext cx="13985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Reformas na Boeing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5E658F-647B-D9B1-1D0E-B4BF8BA46B10}"/>
              </a:ext>
            </a:extLst>
          </p:cNvPr>
          <p:cNvSpPr txBox="1"/>
          <p:nvPr/>
        </p:nvSpPr>
        <p:spPr>
          <a:xfrm>
            <a:off x="4663522" y="4465886"/>
            <a:ext cx="13985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Fiscalização Rigorosa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779C0E-318F-1AEB-3CEA-657F1081D902}"/>
              </a:ext>
            </a:extLst>
          </p:cNvPr>
          <p:cNvSpPr txBox="1"/>
          <p:nvPr/>
        </p:nvSpPr>
        <p:spPr>
          <a:xfrm>
            <a:off x="6267174" y="4577144"/>
            <a:ext cx="13985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/>
              <a:t>Cultura de Segurança</a:t>
            </a:r>
          </a:p>
        </p:txBody>
      </p:sp>
    </p:spTree>
    <p:extLst>
      <p:ext uri="{BB962C8B-B14F-4D97-AF65-F5344CB8AC3E}">
        <p14:creationId xmlns:p14="http://schemas.microsoft.com/office/powerpoint/2010/main" val="54135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0591-F30D-0137-A0CB-D91FA29F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69BDFDCF-7238-87F9-80F8-6463D8DE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980" y="-1"/>
            <a:ext cx="3030118" cy="2569029"/>
          </a:xfrm>
          <a:prstGeom prst="rect">
            <a:avLst/>
          </a:prstGeom>
        </p:spPr>
      </p:pic>
      <p:sp>
        <p:nvSpPr>
          <p:cNvPr id="17" name="Retângulo: Canto Dobrado 16">
            <a:extLst>
              <a:ext uri="{FF2B5EF4-FFF2-40B4-BE49-F238E27FC236}">
                <a16:creationId xmlns:a16="http://schemas.microsoft.com/office/drawing/2014/main" id="{651A381F-E4A7-641C-A03A-500F831465C0}"/>
              </a:ext>
            </a:extLst>
          </p:cNvPr>
          <p:cNvSpPr/>
          <p:nvPr/>
        </p:nvSpPr>
        <p:spPr>
          <a:xfrm>
            <a:off x="4527" y="-7948"/>
            <a:ext cx="8423237" cy="68609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5381677-D178-D1A8-FF80-2ED616535036}"/>
              </a:ext>
            </a:extLst>
          </p:cNvPr>
          <p:cNvSpPr txBox="1"/>
          <p:nvPr/>
        </p:nvSpPr>
        <p:spPr>
          <a:xfrm>
            <a:off x="8427765" y="3050545"/>
            <a:ext cx="375749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/>
              <a:t>Providências Tomadas</a:t>
            </a:r>
            <a:endParaRPr lang="pt-BR" sz="4400" b="1" dirty="0">
              <a:latin typeface="Bierstadt"/>
              <a:cs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1E9B28C-B52F-5E61-636D-4626F8FE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" y="5797824"/>
            <a:ext cx="1391480" cy="134730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47175C5-F903-B026-51D0-50F12BA5B47F}"/>
              </a:ext>
            </a:extLst>
          </p:cNvPr>
          <p:cNvSpPr txBox="1"/>
          <p:nvPr/>
        </p:nvSpPr>
        <p:spPr>
          <a:xfrm>
            <a:off x="257120" y="511389"/>
            <a:ext cx="786362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Todas as autoridades de aviação civil no mundo proibiram o modelo 737 MAX de operar.</a:t>
            </a:r>
          </a:p>
          <a:p>
            <a:pPr marL="285750" indent="-285750" algn="just">
              <a:buFont typeface="Wingdings"/>
              <a:buChar char="q"/>
            </a:pPr>
            <a:endParaRPr lang="pt-BR" dirty="0"/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O sistema deixou de depender de apenas um sensor de ângulo de ataque (</a:t>
            </a:r>
            <a:r>
              <a:rPr lang="pt-BR" dirty="0" err="1">
                <a:ea typeface="+mn-lt"/>
                <a:cs typeface="+mn-lt"/>
              </a:rPr>
              <a:t>AoA</a:t>
            </a:r>
            <a:r>
              <a:rPr lang="pt-BR" dirty="0">
                <a:ea typeface="+mn-lt"/>
                <a:cs typeface="+mn-lt"/>
              </a:rPr>
              <a:t>) e passou a usar dois sensores para verificar os dados antes de agir.</a:t>
            </a:r>
          </a:p>
          <a:p>
            <a:pPr marL="285750" indent="-285750" algn="just">
              <a:buFont typeface="Wingdings"/>
              <a:buChar char="q"/>
            </a:pPr>
            <a:endParaRPr lang="pt-BR" dirty="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Todo piloto de 737 MAX passou a ser treinado em simuladores, que inclui situações de falha do MCAS.</a:t>
            </a:r>
          </a:p>
          <a:p>
            <a:pPr marL="285750" indent="-285750" algn="just">
              <a:buFont typeface="Wingdings"/>
              <a:buChar char="q"/>
            </a:pPr>
            <a:endParaRPr lang="pt-BR" dirty="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A empresa passou por mudanças internas profundas, incluindo a troca do CEO e reformulação de setores ligados à segurança e qualidade.</a:t>
            </a:r>
          </a:p>
          <a:p>
            <a:pPr marL="285750" indent="-285750" algn="just">
              <a:buFont typeface="Wingdings"/>
              <a:buChar char="q"/>
            </a:pPr>
            <a:endParaRPr lang="pt-BR" dirty="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A FAA (Federal </a:t>
            </a:r>
            <a:r>
              <a:rPr lang="pt-BR" dirty="0" err="1">
                <a:ea typeface="+mn-lt"/>
                <a:cs typeface="+mn-lt"/>
              </a:rPr>
              <a:t>Aviation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Administration</a:t>
            </a:r>
            <a:r>
              <a:rPr lang="pt-BR" dirty="0">
                <a:ea typeface="+mn-lt"/>
                <a:cs typeface="+mn-lt"/>
              </a:rPr>
              <a:t>), órgão regulador dos EUA, passou a ser mais rigorosa na certificação de aeronaves.</a:t>
            </a:r>
          </a:p>
          <a:p>
            <a:pPr marL="285750" indent="-285750" algn="just">
              <a:buFont typeface="Wingdings"/>
              <a:buChar char="q"/>
            </a:pPr>
            <a:endParaRPr lang="pt-BR" dirty="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q"/>
            </a:pPr>
            <a:r>
              <a:rPr lang="pt-BR" dirty="0"/>
              <a:t>As companhias aéreas, fabricantes e autoridades passaram a investir mais em gestão de risco, análise de dados operacionais e auditorias preventivas.</a:t>
            </a:r>
          </a:p>
        </p:txBody>
      </p:sp>
    </p:spTree>
    <p:extLst>
      <p:ext uri="{BB962C8B-B14F-4D97-AF65-F5344CB8AC3E}">
        <p14:creationId xmlns:p14="http://schemas.microsoft.com/office/powerpoint/2010/main" val="12087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m 1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180C1D5-C5C1-D85B-762B-FCBF3E1E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98" y="0"/>
            <a:ext cx="3464800" cy="2937566"/>
          </a:xfrm>
          <a:prstGeom prst="rect">
            <a:avLst/>
          </a:prstGeom>
        </p:spPr>
      </p:pic>
      <p:sp>
        <p:nvSpPr>
          <p:cNvPr id="17" name="Retângulo: Canto Dobrado 16">
            <a:extLst>
              <a:ext uri="{FF2B5EF4-FFF2-40B4-BE49-F238E27FC236}">
                <a16:creationId xmlns:a16="http://schemas.microsoft.com/office/drawing/2014/main" id="{15416BC1-C9A1-E615-4D94-D04D20BC78A6}"/>
              </a:ext>
            </a:extLst>
          </p:cNvPr>
          <p:cNvSpPr/>
          <p:nvPr/>
        </p:nvSpPr>
        <p:spPr>
          <a:xfrm>
            <a:off x="4528" y="-7948"/>
            <a:ext cx="5837190" cy="68609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079409-DC4F-B5FB-E6A9-86AD36F06D1A}"/>
              </a:ext>
            </a:extLst>
          </p:cNvPr>
          <p:cNvSpPr txBox="1"/>
          <p:nvPr/>
        </p:nvSpPr>
        <p:spPr>
          <a:xfrm>
            <a:off x="6098488" y="4788598"/>
            <a:ext cx="593476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/>
              <a:t>Medidas para Prevenir Novos Acidentes</a:t>
            </a:r>
            <a:endParaRPr lang="pt-BR" sz="4400" b="1" dirty="0">
              <a:latin typeface="Bierstadt"/>
              <a:cs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6DA955A-EB03-01C3-E83E-A62FD817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" y="5797824"/>
            <a:ext cx="1391480" cy="134730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9AF40D-4F77-32D1-BFC9-30CC9B077864}"/>
              </a:ext>
            </a:extLst>
          </p:cNvPr>
          <p:cNvSpPr txBox="1"/>
          <p:nvPr/>
        </p:nvSpPr>
        <p:spPr>
          <a:xfrm>
            <a:off x="137375" y="511389"/>
            <a:ext cx="530528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Aterramento antes da decolagem Os aterramento em aviões são feitos com redes de fios condutores que envolvem a fuselagem e outras partes metálicas.</a:t>
            </a:r>
            <a:endParaRPr lang="pt-BR"/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Sensor MCAS empurrava repetidamente o nariz do avião para baixo, deixando os pilotos lutando pelo controle.</a:t>
            </a: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Falta de treinamento do piloto o relatório descobriu que o primeiro oficial, que teve um desempenho ruim no treinamento, teve dificuldade para executar uma lista de procedimentos que ele deveria ter </a:t>
            </a:r>
            <a:r>
              <a:rPr lang="pt-BR">
                <a:ea typeface="+mn-lt"/>
                <a:cs typeface="+mn-lt"/>
              </a:rPr>
              <a:t>memorizado.</a:t>
            </a: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Falta de comunicação o relatório disse que o capitão não o informou adequadamente quando entregou os controles, enquanto eles lutavam para manter o avião no ar.</a:t>
            </a:r>
          </a:p>
          <a:p>
            <a:pPr marL="285750" indent="-285750" algn="just">
              <a:buFont typeface="Wingdings"/>
              <a:buChar char="q"/>
            </a:pPr>
            <a:r>
              <a:rPr lang="pt-BR" dirty="0">
                <a:ea typeface="+mn-lt"/>
                <a:cs typeface="+mn-lt"/>
              </a:rPr>
              <a:t>Falta de informação O relatório também descobriu que 31 páginas estavam faltando no registro de manutenção do avião.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460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B41FF-9C3C-F101-771A-13E1AB62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35" y="978408"/>
            <a:ext cx="4015099" cy="4288536"/>
          </a:xfrm>
        </p:spPr>
        <p:txBody>
          <a:bodyPr>
            <a:normAutofit/>
          </a:bodyPr>
          <a:lstStyle/>
          <a:p>
            <a:r>
              <a:rPr lang="pt-BR" sz="3600" b="0" dirty="0"/>
              <a:t>MEDIDAS PARA PREVENIR NOVOS ACIDENTES</a:t>
            </a:r>
          </a:p>
        </p:txBody>
      </p:sp>
      <p:sp>
        <p:nvSpPr>
          <p:cNvPr id="5" name="Retângulo: Canto Dobrado 4">
            <a:extLst>
              <a:ext uri="{FF2B5EF4-FFF2-40B4-BE49-F238E27FC236}">
                <a16:creationId xmlns:a16="http://schemas.microsoft.com/office/drawing/2014/main" id="{44672B2C-34B3-FBAF-8C34-C3F92C62CCE6}"/>
              </a:ext>
            </a:extLst>
          </p:cNvPr>
          <p:cNvSpPr/>
          <p:nvPr/>
        </p:nvSpPr>
        <p:spPr>
          <a:xfrm rot="10800000">
            <a:off x="5206997" y="607390"/>
            <a:ext cx="6076675" cy="593034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3654C1F4-41B0-6E33-E2C3-639B9F55D74A}"/>
              </a:ext>
            </a:extLst>
          </p:cNvPr>
          <p:cNvSpPr txBox="1"/>
          <p:nvPr/>
        </p:nvSpPr>
        <p:spPr>
          <a:xfrm>
            <a:off x="5935869" y="966303"/>
            <a:ext cx="5041347" cy="58960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dirty="0">
                <a:ea typeface="+mn-lt"/>
                <a:cs typeface="+mn-lt"/>
              </a:rPr>
              <a:t>  O voo 302 caiu seis minutos após a decolagem, matando todos a bordo. A investigação também apontou problemas no sistema MCAS como causa do acidente.</a:t>
            </a:r>
          </a:p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b="1" i="1" dirty="0">
                <a:ea typeface="+mn-lt"/>
                <a:cs typeface="+mn-lt"/>
              </a:rPr>
              <a:t>Consequências e Respostas</a:t>
            </a:r>
          </a:p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dirty="0">
                <a:ea typeface="+mn-lt"/>
                <a:cs typeface="+mn-lt"/>
              </a:rPr>
              <a:t>Proibição de voo: Ambos os acidentes levaram a uma proibição global de voo do Boeing 737-MAX enquanto as investigações eram realizadas e melhorias implementadas.</a:t>
            </a:r>
          </a:p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dirty="0">
                <a:ea typeface="+mn-lt"/>
                <a:cs typeface="+mn-lt"/>
              </a:rPr>
              <a:t>Melhorias no MCAS:A Boeing atualizou o sistema MCAS para evitar problemas semelhantes no futuro. </a:t>
            </a:r>
            <a:endParaRPr lang="pt-BR" sz="1600">
              <a:ea typeface="+mn-lt"/>
              <a:cs typeface="+mn-lt"/>
            </a:endParaRPr>
          </a:p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dirty="0">
                <a:ea typeface="+mn-lt"/>
                <a:cs typeface="+mn-lt"/>
              </a:rPr>
              <a:t>Treinamento de pilotos: Foi enfatizado a importância do treinamento de pilotos para lidar com situações de emergência.</a:t>
            </a:r>
          </a:p>
          <a:p>
            <a:pPr algn="just">
              <a:lnSpc>
                <a:spcPct val="110000"/>
              </a:lnSpc>
              <a:spcBef>
                <a:spcPts val="1000"/>
              </a:spcBef>
            </a:pPr>
            <a:r>
              <a:rPr lang="pt-BR" sz="1600" dirty="0">
                <a:ea typeface="+mn-lt"/>
                <a:cs typeface="+mn-lt"/>
              </a:rPr>
              <a:t>Esses acidentes destacam a importância da segurança aérea e a necessidade de melhorias contínuas nos sistemas de controle de voo e no treinamento de pilotos.</a:t>
            </a:r>
            <a:endParaRPr lang="pt-BR" sz="1600"/>
          </a:p>
          <a:p>
            <a:pPr marL="171450" indent="-171450" algn="just">
              <a:lnSpc>
                <a:spcPct val="110000"/>
              </a:lnSpc>
              <a:spcBef>
                <a:spcPts val="1000"/>
              </a:spcBef>
              <a:buFont typeface="Arial,Sans-Serif"/>
              <a:buChar char="•"/>
            </a:pPr>
            <a:endParaRPr lang="pt-BR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041B96-ECCD-265B-8A6C-067EBA3065B7}"/>
              </a:ext>
            </a:extLst>
          </p:cNvPr>
          <p:cNvSpPr txBox="1"/>
          <p:nvPr/>
        </p:nvSpPr>
        <p:spPr>
          <a:xfrm>
            <a:off x="481240" y="2731774"/>
            <a:ext cx="382546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500" i="1" dirty="0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Boeing 737-Max, </a:t>
            </a:r>
            <a:r>
              <a:rPr lang="pt-BR" sz="1500" i="1" err="1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Ethiopian</a:t>
            </a:r>
            <a:r>
              <a:rPr lang="pt-BR" sz="1500" i="1" dirty="0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pt-BR" sz="1500" i="1" err="1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airlines</a:t>
            </a:r>
            <a:r>
              <a:rPr lang="pt-BR" sz="1500" i="1" dirty="0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, voo 302</a:t>
            </a:r>
            <a:endParaRPr lang="pt-BR" sz="1500" i="1">
              <a:solidFill>
                <a:schemeClr val="bg1">
                  <a:lumMod val="49000"/>
                </a:schemeClr>
              </a:solidFill>
            </a:endParaRPr>
          </a:p>
        </p:txBody>
      </p:sp>
      <p:pic>
        <p:nvPicPr>
          <p:cNvPr id="12" name="Imagem 11" descr="Uma imagem contendo escuro, computer, computador, aceso&#10;&#10;O conteúdo gerado por IA pode estar incorreto.">
            <a:extLst>
              <a:ext uri="{FF2B5EF4-FFF2-40B4-BE49-F238E27FC236}">
                <a16:creationId xmlns:a16="http://schemas.microsoft.com/office/drawing/2014/main" id="{FC63CFBC-6515-9B6B-F81B-43ABCA36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7" y="4338706"/>
            <a:ext cx="3083891" cy="30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CDA5A208-CFDE-3189-90F7-6E5C6703D1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0370" b="3309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E3AA41-EE36-D186-1D06-62966431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67364"/>
            <a:ext cx="5021182" cy="11145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Conclusão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2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Uma imagem contendo ao ar livre, avião, luz, água&#10;&#10;O conteúdo gerado por IA pode estar incorreto.">
            <a:extLst>
              <a:ext uri="{FF2B5EF4-FFF2-40B4-BE49-F238E27FC236}">
                <a16:creationId xmlns:a16="http://schemas.microsoft.com/office/drawing/2014/main" id="{AB89E628-15FA-D627-C4AA-5B5C5B9C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754" b="17326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00AB1A-B9B0-0AED-BB03-74ABA746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09" y="2811625"/>
            <a:ext cx="10266833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i="1" dirty="0">
                <a:solidFill>
                  <a:srgbClr val="FFFFFF"/>
                </a:solidFill>
              </a:rPr>
              <a:t>OBRIGADO PELA ATENÇÃO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0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3E0CA55-6BEE-C181-59E4-9F8715C1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70470" y="0"/>
            <a:ext cx="6837494" cy="6858000"/>
          </a:xfrm>
          <a:prstGeom prst="rect">
            <a:avLst/>
          </a:prstGeom>
        </p:spPr>
      </p:pic>
      <p:pic>
        <p:nvPicPr>
          <p:cNvPr id="4" name="Imagem 3" descr="Boeing unveils the first 737 MAX – Bangalore Aviation">
            <a:extLst>
              <a:ext uri="{FF2B5EF4-FFF2-40B4-BE49-F238E27FC236}">
                <a16:creationId xmlns:a16="http://schemas.microsoft.com/office/drawing/2014/main" id="{9786B365-271F-F960-CAFA-39D106FB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94" r="3921" b="-1"/>
          <a:stretch/>
        </p:blipFill>
        <p:spPr>
          <a:xfrm>
            <a:off x="5398477" y="508090"/>
            <a:ext cx="6271028" cy="57453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A1982E-6F99-7BFE-F034-33747878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78" y="768581"/>
            <a:ext cx="4336417" cy="70837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E079AA-CEF5-671A-4BCA-1079B1F18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87" y="1719817"/>
            <a:ext cx="5135665" cy="433662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indent="-342900" algn="just">
              <a:buChar char="•"/>
            </a:pPr>
            <a:r>
              <a:rPr lang="en-US" sz="1100" b="1" i="0" err="1">
                <a:solidFill>
                  <a:schemeClr val="tx1"/>
                </a:solidFill>
              </a:rPr>
              <a:t>Aviação</a:t>
            </a:r>
            <a:r>
              <a:rPr lang="en-US" sz="1100" b="1" i="0" dirty="0">
                <a:solidFill>
                  <a:schemeClr val="tx1"/>
                </a:solidFill>
              </a:rPr>
              <a:t> moderna </a:t>
            </a:r>
            <a:r>
              <a:rPr lang="en-US" sz="1100" b="1" i="0" err="1">
                <a:solidFill>
                  <a:schemeClr val="tx1"/>
                </a:solidFill>
              </a:rPr>
              <a:t>como</a:t>
            </a:r>
            <a:r>
              <a:rPr lang="en-US" sz="1100" b="1" i="0" dirty="0">
                <a:solidFill>
                  <a:schemeClr val="tx1"/>
                </a:solidFill>
              </a:rPr>
              <a:t> </a:t>
            </a:r>
            <a:r>
              <a:rPr lang="en-US" sz="1100" b="1" i="0" err="1">
                <a:solidFill>
                  <a:schemeClr val="tx1"/>
                </a:solidFill>
              </a:rPr>
              <a:t>meio</a:t>
            </a:r>
            <a:r>
              <a:rPr lang="en-US" sz="1100" b="1" i="0" dirty="0">
                <a:solidFill>
                  <a:schemeClr val="tx1"/>
                </a:solidFill>
              </a:rPr>
              <a:t> de </a:t>
            </a:r>
            <a:r>
              <a:rPr lang="en-US" sz="1200" b="1" i="0" err="1">
                <a:solidFill>
                  <a:schemeClr val="tx1"/>
                </a:solidFill>
              </a:rPr>
              <a:t>transporte</a:t>
            </a:r>
            <a:r>
              <a:rPr lang="en-US" sz="1100" b="1" i="0" dirty="0">
                <a:solidFill>
                  <a:schemeClr val="tx1"/>
                </a:solidFill>
              </a:rPr>
              <a:t> </a:t>
            </a:r>
            <a:r>
              <a:rPr lang="en-US" sz="1100" b="1" i="0" err="1">
                <a:solidFill>
                  <a:schemeClr val="tx1"/>
                </a:solidFill>
              </a:rPr>
              <a:t>seguro</a:t>
            </a:r>
            <a:endParaRPr lang="en-US" sz="1100">
              <a:solidFill>
                <a:schemeClr val="tx1"/>
              </a:solidFill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Aviação</a:t>
            </a:r>
            <a:r>
              <a:rPr lang="en-US" sz="1100" dirty="0">
                <a:solidFill>
                  <a:schemeClr val="tx1"/>
                </a:solidFill>
              </a:rPr>
              <a:t> é um dos </a:t>
            </a:r>
            <a:r>
              <a:rPr lang="en-US" sz="1100" err="1">
                <a:solidFill>
                  <a:schemeClr val="tx1"/>
                </a:solidFill>
              </a:rPr>
              <a:t>meios</a:t>
            </a:r>
            <a:r>
              <a:rPr lang="en-US" sz="1100" dirty="0">
                <a:solidFill>
                  <a:schemeClr val="tx1"/>
                </a:solidFill>
              </a:rPr>
              <a:t> de </a:t>
            </a:r>
            <a:r>
              <a:rPr lang="en-US" sz="1100" err="1">
                <a:solidFill>
                  <a:schemeClr val="tx1"/>
                </a:solidFill>
              </a:rPr>
              <a:t>transporte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mais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seguros</a:t>
            </a:r>
            <a:r>
              <a:rPr lang="en-US" sz="1100" dirty="0">
                <a:solidFill>
                  <a:schemeClr val="tx1"/>
                </a:solidFill>
              </a:rPr>
              <a:t> do </a:t>
            </a:r>
            <a:r>
              <a:rPr lang="en-US" sz="1100" err="1">
                <a:solidFill>
                  <a:schemeClr val="tx1"/>
                </a:solidFill>
              </a:rPr>
              <a:t>mundo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Segurança </a:t>
            </a:r>
            <a:r>
              <a:rPr lang="en-US" sz="1100" err="1">
                <a:solidFill>
                  <a:schemeClr val="tx1"/>
                </a:solidFill>
              </a:rPr>
              <a:t>resultante</a:t>
            </a:r>
            <a:r>
              <a:rPr lang="en-US" sz="1100" dirty="0">
                <a:solidFill>
                  <a:schemeClr val="tx1"/>
                </a:solidFill>
              </a:rPr>
              <a:t> de </a:t>
            </a:r>
            <a:r>
              <a:rPr lang="en-US" sz="1100" err="1">
                <a:solidFill>
                  <a:schemeClr val="tx1"/>
                </a:solidFill>
              </a:rPr>
              <a:t>rígidos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protocolos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técnicos</a:t>
            </a:r>
            <a:r>
              <a:rPr lang="en-US" sz="1100" dirty="0">
                <a:solidFill>
                  <a:schemeClr val="tx1"/>
                </a:solidFill>
              </a:rPr>
              <a:t> e </a:t>
            </a:r>
            <a:r>
              <a:rPr lang="en-US" sz="1100" err="1">
                <a:solidFill>
                  <a:schemeClr val="tx1"/>
                </a:solidFill>
              </a:rPr>
              <a:t>operacionais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100" b="1" i="0" dirty="0" err="1">
                <a:solidFill>
                  <a:schemeClr val="tx1"/>
                </a:solidFill>
              </a:rPr>
              <a:t>Possibilidade</a:t>
            </a:r>
            <a:r>
              <a:rPr lang="en-US" sz="1100" b="1" i="0" dirty="0">
                <a:solidFill>
                  <a:schemeClr val="tx1"/>
                </a:solidFill>
              </a:rPr>
              <a:t> de </a:t>
            </a:r>
            <a:r>
              <a:rPr lang="en-US" sz="1100" b="1" i="0" dirty="0" err="1">
                <a:solidFill>
                  <a:schemeClr val="tx1"/>
                </a:solidFill>
              </a:rPr>
              <a:t>falhas</a:t>
            </a:r>
            <a:r>
              <a:rPr lang="en-US" sz="1100" b="1" i="0" dirty="0">
                <a:solidFill>
                  <a:schemeClr val="tx1"/>
                </a:solidFill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</a:rPr>
              <a:t>na</a:t>
            </a:r>
            <a:r>
              <a:rPr lang="en-US" sz="1100" b="1" i="0" dirty="0">
                <a:solidFill>
                  <a:schemeClr val="tx1"/>
                </a:solidFill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</a:rPr>
              <a:t>aviação</a:t>
            </a:r>
            <a:endParaRPr lang="en-US" sz="1100" dirty="0">
              <a:solidFill>
                <a:schemeClr val="tx1"/>
              </a:solidFill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Mesmo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em</a:t>
            </a:r>
            <a:r>
              <a:rPr lang="en-US" sz="1100" dirty="0">
                <a:solidFill>
                  <a:schemeClr val="tx1"/>
                </a:solidFill>
              </a:rPr>
              <a:t> um </a:t>
            </a:r>
            <a:r>
              <a:rPr lang="en-US" sz="1100" err="1">
                <a:solidFill>
                  <a:schemeClr val="tx1"/>
                </a:solidFill>
              </a:rPr>
              <a:t>cenário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altamente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regulado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falhas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podem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ocorrer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Falhas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podem</a:t>
            </a:r>
            <a:r>
              <a:rPr lang="en-US" sz="1100" dirty="0">
                <a:solidFill>
                  <a:schemeClr val="tx1"/>
                </a:solidFill>
              </a:rPr>
              <a:t> ser </a:t>
            </a:r>
            <a:r>
              <a:rPr lang="en-US" sz="1100" err="1">
                <a:solidFill>
                  <a:schemeClr val="tx1"/>
                </a:solidFill>
              </a:rPr>
              <a:t>causadas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uma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combinação</a:t>
            </a:r>
            <a:r>
              <a:rPr lang="en-US" sz="1100" dirty="0">
                <a:solidFill>
                  <a:schemeClr val="tx1"/>
                </a:solidFill>
              </a:rPr>
              <a:t> de </a:t>
            </a:r>
            <a:r>
              <a:rPr lang="en-US" sz="1100" err="1">
                <a:solidFill>
                  <a:schemeClr val="tx1"/>
                </a:solidFill>
              </a:rPr>
              <a:t>fatores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técnicos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humanos</a:t>
            </a:r>
            <a:r>
              <a:rPr lang="en-US" sz="1100" dirty="0">
                <a:solidFill>
                  <a:schemeClr val="tx1"/>
                </a:solidFill>
              </a:rPr>
              <a:t> e </a:t>
            </a:r>
            <a:r>
              <a:rPr lang="en-US" sz="1100" err="1">
                <a:solidFill>
                  <a:schemeClr val="tx1"/>
                </a:solidFill>
              </a:rPr>
              <a:t>organizacionais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100" b="1" i="0" dirty="0" err="1">
                <a:solidFill>
                  <a:schemeClr val="tx1"/>
                </a:solidFill>
              </a:rPr>
              <a:t>Objetivo</a:t>
            </a:r>
            <a:r>
              <a:rPr lang="en-US" sz="1100" b="1" i="0" dirty="0">
                <a:solidFill>
                  <a:schemeClr val="tx1"/>
                </a:solidFill>
              </a:rPr>
              <a:t> do </a:t>
            </a:r>
            <a:r>
              <a:rPr lang="en-US" sz="1100" b="1" i="0" dirty="0" err="1">
                <a:solidFill>
                  <a:schemeClr val="tx1"/>
                </a:solidFill>
              </a:rPr>
              <a:t>trabalho</a:t>
            </a:r>
            <a:endParaRPr lang="en-US" sz="1100" dirty="0">
              <a:solidFill>
                <a:schemeClr val="tx1"/>
              </a:solidFill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1100" dirty="0" err="1">
                <a:solidFill>
                  <a:schemeClr val="tx1"/>
                </a:solidFill>
              </a:rPr>
              <a:t>Analisar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acidentes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envolvendo</a:t>
            </a:r>
            <a:r>
              <a:rPr lang="en-US" sz="1100" dirty="0">
                <a:solidFill>
                  <a:schemeClr val="tx1"/>
                </a:solidFill>
              </a:rPr>
              <a:t> o Boeing 737 MAX.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Focar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nos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acidentes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nos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voos</a:t>
            </a:r>
            <a:r>
              <a:rPr lang="en-US" sz="1100" dirty="0">
                <a:solidFill>
                  <a:schemeClr val="tx1"/>
                </a:solidFill>
              </a:rPr>
              <a:t> Lion Air 610 (</a:t>
            </a:r>
            <a:r>
              <a:rPr lang="en-US" sz="1100" err="1">
                <a:solidFill>
                  <a:schemeClr val="tx1"/>
                </a:solidFill>
              </a:rPr>
              <a:t>Indonésia</a:t>
            </a:r>
            <a:r>
              <a:rPr lang="en-US" sz="1100" dirty="0">
                <a:solidFill>
                  <a:schemeClr val="tx1"/>
                </a:solidFill>
              </a:rPr>
              <a:t>, 2018) e Ethiopian Airlines 302 (</a:t>
            </a:r>
            <a:r>
              <a:rPr lang="en-US" sz="1100" err="1">
                <a:solidFill>
                  <a:schemeClr val="tx1"/>
                </a:solidFill>
              </a:rPr>
              <a:t>Etiópia</a:t>
            </a:r>
            <a:r>
              <a:rPr lang="en-US" sz="1100" dirty="0">
                <a:solidFill>
                  <a:schemeClr val="tx1"/>
                </a:solidFill>
              </a:rPr>
              <a:t>, 2019).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Analisar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acidentes</a:t>
            </a:r>
            <a:r>
              <a:rPr lang="en-US" sz="1100" dirty="0">
                <a:solidFill>
                  <a:schemeClr val="tx1"/>
                </a:solidFill>
              </a:rPr>
              <a:t> sob a </a:t>
            </a:r>
            <a:r>
              <a:rPr lang="en-US" sz="1100" err="1">
                <a:solidFill>
                  <a:schemeClr val="tx1"/>
                </a:solidFill>
              </a:rPr>
              <a:t>ótica</a:t>
            </a:r>
            <a:r>
              <a:rPr lang="en-US" sz="1100" dirty="0">
                <a:solidFill>
                  <a:schemeClr val="tx1"/>
                </a:solidFill>
              </a:rPr>
              <a:t> dos </a:t>
            </a:r>
            <a:r>
              <a:rPr lang="en-US" sz="1100" err="1">
                <a:solidFill>
                  <a:schemeClr val="tx1"/>
                </a:solidFill>
              </a:rPr>
              <a:t>fatores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humanos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na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manutenção</a:t>
            </a:r>
            <a:r>
              <a:rPr lang="en-US" sz="1100" dirty="0">
                <a:solidFill>
                  <a:schemeClr val="tx1"/>
                </a:solidFill>
              </a:rPr>
              <a:t> e </a:t>
            </a:r>
            <a:r>
              <a:rPr lang="en-US" sz="1100" err="1">
                <a:solidFill>
                  <a:schemeClr val="tx1"/>
                </a:solidFill>
              </a:rPr>
              <a:t>manuseio</a:t>
            </a:r>
            <a:r>
              <a:rPr lang="en-US" sz="1100" dirty="0">
                <a:solidFill>
                  <a:schemeClr val="tx1"/>
                </a:solidFill>
              </a:rPr>
              <a:t> no solo.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100" b="1" i="0" err="1">
                <a:solidFill>
                  <a:schemeClr val="tx1"/>
                </a:solidFill>
              </a:rPr>
              <a:t>Aspectos</a:t>
            </a:r>
            <a:r>
              <a:rPr lang="en-US" sz="1100" b="1" i="0" dirty="0">
                <a:solidFill>
                  <a:schemeClr val="tx1"/>
                </a:solidFill>
              </a:rPr>
              <a:t> a </a:t>
            </a:r>
            <a:r>
              <a:rPr lang="en-US" sz="1100" b="1" i="0" err="1">
                <a:solidFill>
                  <a:schemeClr val="tx1"/>
                </a:solidFill>
              </a:rPr>
              <a:t>serem</a:t>
            </a:r>
            <a:r>
              <a:rPr lang="en-US" sz="1100" b="1" i="0" dirty="0">
                <a:solidFill>
                  <a:schemeClr val="tx1"/>
                </a:solidFill>
              </a:rPr>
              <a:t> </a:t>
            </a:r>
            <a:r>
              <a:rPr lang="en-US" sz="1100" b="1" i="0" err="1">
                <a:solidFill>
                  <a:schemeClr val="tx1"/>
                </a:solidFill>
              </a:rPr>
              <a:t>abordados</a:t>
            </a:r>
            <a:r>
              <a:rPr lang="en-US" sz="1100" b="1" i="0" dirty="0">
                <a:solidFill>
                  <a:schemeClr val="tx1"/>
                </a:solidFill>
              </a:rPr>
              <a:t> no </a:t>
            </a:r>
            <a:r>
              <a:rPr lang="en-US" sz="1100" b="1" i="0" err="1">
                <a:solidFill>
                  <a:schemeClr val="tx1"/>
                </a:solidFill>
              </a:rPr>
              <a:t>trabalho</a:t>
            </a:r>
            <a:endParaRPr lang="en-US" sz="1100">
              <a:solidFill>
                <a:schemeClr val="tx1"/>
              </a:solidFill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Características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err="1">
                <a:solidFill>
                  <a:schemeClr val="tx1"/>
                </a:solidFill>
              </a:rPr>
              <a:t>aeronave</a:t>
            </a:r>
            <a:r>
              <a:rPr lang="en-US" sz="1100" dirty="0">
                <a:solidFill>
                  <a:schemeClr val="tx1"/>
                </a:solidFill>
              </a:rPr>
              <a:t> Boeing 737 MAX.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Causas e </a:t>
            </a:r>
            <a:r>
              <a:rPr lang="en-US" sz="1100" err="1">
                <a:solidFill>
                  <a:schemeClr val="tx1"/>
                </a:solidFill>
              </a:rPr>
              <a:t>fatores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contribuintes</a:t>
            </a:r>
            <a:r>
              <a:rPr lang="en-US" sz="1100" dirty="0">
                <a:solidFill>
                  <a:schemeClr val="tx1"/>
                </a:solidFill>
              </a:rPr>
              <a:t> para </a:t>
            </a:r>
            <a:r>
              <a:rPr lang="en-US" sz="1100" err="1">
                <a:solidFill>
                  <a:schemeClr val="tx1"/>
                </a:solidFill>
              </a:rPr>
              <a:t>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acidentes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Providências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tomadas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após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acidentes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100" err="1">
                <a:solidFill>
                  <a:schemeClr val="tx1"/>
                </a:solidFill>
              </a:rPr>
              <a:t>Medidas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propostas</a:t>
            </a:r>
            <a:r>
              <a:rPr lang="en-US" sz="1100" dirty="0">
                <a:solidFill>
                  <a:schemeClr val="tx1"/>
                </a:solidFill>
              </a:rPr>
              <a:t> para </a:t>
            </a:r>
            <a:r>
              <a:rPr lang="en-US" sz="1100" err="1">
                <a:solidFill>
                  <a:schemeClr val="tx1"/>
                </a:solidFill>
              </a:rPr>
              <a:t>evitar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novas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ocorrências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semelhantes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endParaRPr lang="en-US" sz="11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9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D1980C8-FD80-43D8-9D6A-0262A4D53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B09D9D3-CB91-15F5-A67D-C1F0F1AAD0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2677253" y="0"/>
            <a:ext cx="683749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AD6E5B-586B-C817-F951-ADF3E61A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Caracteristicas</a:t>
            </a:r>
            <a:r>
              <a:rPr lang="en-US" dirty="0"/>
              <a:t> da </a:t>
            </a:r>
            <a:r>
              <a:rPr lang="en-US" dirty="0" err="1"/>
              <a:t>aeronave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Avião em pista de aeroporto&#10;&#10;O conteúdo gerado por IA pode estar incorreto.">
            <a:extLst>
              <a:ext uri="{FF2B5EF4-FFF2-40B4-BE49-F238E27FC236}">
                <a16:creationId xmlns:a16="http://schemas.microsoft.com/office/drawing/2014/main" id="{63F18729-5BE1-3312-0231-3A9D7933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" r="1" b="1"/>
          <a:stretch/>
        </p:blipFill>
        <p:spPr>
          <a:xfrm>
            <a:off x="6662166" y="508090"/>
            <a:ext cx="5011957" cy="2797087"/>
          </a:xfrm>
          <a:prstGeom prst="rect">
            <a:avLst/>
          </a:prstGeom>
        </p:spPr>
      </p:pic>
      <p:pic>
        <p:nvPicPr>
          <p:cNvPr id="6" name="Imagem 5" descr="Fear of Landing – Lion Air flight 610: The Final Minutes">
            <a:extLst>
              <a:ext uri="{FF2B5EF4-FFF2-40B4-BE49-F238E27FC236}">
                <a16:creationId xmlns:a16="http://schemas.microsoft.com/office/drawing/2014/main" id="{43060168-1A79-680D-F145-44B0784A48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85" b="6643"/>
          <a:stretch/>
        </p:blipFill>
        <p:spPr>
          <a:xfrm>
            <a:off x="517870" y="3675268"/>
            <a:ext cx="5040785" cy="26706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16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01E975-C7F3-BA25-6793-48407EB16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7324" y="3672095"/>
            <a:ext cx="5559827" cy="24630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/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Nova </a:t>
            </a:r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geração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da </a:t>
            </a:r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família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737:</a:t>
            </a:r>
            <a:endParaRPr lang="pt-BR" sz="1400" b="1">
              <a:solidFill>
                <a:schemeClr val="tx1"/>
              </a:solidFill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O 737 MAX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foi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criado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para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competir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com o Airbus A320neo,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oferecendo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maior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eficiência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atualizações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tecnológicas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sem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mudar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radicalmente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a base do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projeto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original do 737, o que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permitiu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uma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certificação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mais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rápida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Motores CFM LEAP-1B: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  <a:p>
            <a:pPr algn="just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Esses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motores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são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a principal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diferencial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termos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economia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. São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maiores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mais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avançados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que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da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geração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anterior, mas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esse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aumento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no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tamanho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exigiu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adaptações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no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projeto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especialmente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na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posição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dos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motores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2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Relatório revela crescimento da aviação brasileira em 2023 - Mobilidade ...">
            <a:extLst>
              <a:ext uri="{FF2B5EF4-FFF2-40B4-BE49-F238E27FC236}">
                <a16:creationId xmlns:a16="http://schemas.microsoft.com/office/drawing/2014/main" id="{D80C8305-90F7-B34D-7A11-9C5224B079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41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A0604B-0095-6431-3830-02BE2627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846" y="1555123"/>
            <a:ext cx="7282611" cy="3761407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342900" indent="-342900" algn="just">
              <a:buChar char="•"/>
            </a:pP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Motores CFM LEAP-1B:</a:t>
            </a:r>
            <a:endParaRPr lang="pt-BR" dirty="0"/>
          </a:p>
          <a:p>
            <a:pPr algn="just"/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Esses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motores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são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a principal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diferencial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termos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economia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. São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maiores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e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mais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avançados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que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os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da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geração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anterior, mas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esse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aumento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no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tamanho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exigiu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adaptações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no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projeto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especialmente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na</a:t>
            </a:r>
            <a:r>
              <a:rPr lang="en-US" sz="2400" i="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posição</a:t>
            </a:r>
            <a:r>
              <a:rPr lang="en-US" sz="2400" i="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400" i="0" err="1">
                <a:solidFill>
                  <a:srgbClr val="FFFFFF"/>
                </a:solidFill>
                <a:ea typeface="+mn-lt"/>
                <a:cs typeface="+mn-lt"/>
              </a:rPr>
              <a:t>motores</a:t>
            </a:r>
            <a:r>
              <a:rPr lang="en-US" sz="2400" i="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Char char="•"/>
            </a:pPr>
            <a:r>
              <a:rPr lang="en-US" sz="2400" i="0" dirty="0" err="1">
                <a:ea typeface="+mn-lt"/>
                <a:cs typeface="+mn-lt"/>
              </a:rPr>
              <a:t>Implementação</a:t>
            </a:r>
            <a:r>
              <a:rPr lang="en-US" sz="2400" i="0" dirty="0">
                <a:ea typeface="+mn-lt"/>
                <a:cs typeface="+mn-lt"/>
              </a:rPr>
              <a:t> do </a:t>
            </a:r>
            <a:r>
              <a:rPr lang="en-US" sz="2400" i="0" dirty="0" err="1">
                <a:ea typeface="+mn-lt"/>
                <a:cs typeface="+mn-lt"/>
              </a:rPr>
              <a:t>sistema</a:t>
            </a:r>
            <a:r>
              <a:rPr lang="en-US" sz="2400" i="0" dirty="0">
                <a:ea typeface="+mn-lt"/>
                <a:cs typeface="+mn-lt"/>
              </a:rPr>
              <a:t> MCAS</a:t>
            </a:r>
            <a:endParaRPr lang="en-US" dirty="0"/>
          </a:p>
          <a:p>
            <a:pPr marL="342900" indent="-342900" algn="just">
              <a:buChar char="•"/>
            </a:pPr>
            <a:r>
              <a:rPr lang="en-US" sz="2400" i="0" dirty="0">
                <a:ea typeface="+mn-lt"/>
                <a:cs typeface="+mn-lt"/>
              </a:rPr>
              <a:t>Como </a:t>
            </a:r>
            <a:r>
              <a:rPr lang="en-US" sz="2400" i="0" dirty="0" err="1">
                <a:ea typeface="+mn-lt"/>
                <a:cs typeface="+mn-lt"/>
              </a:rPr>
              <a:t>os</a:t>
            </a:r>
            <a:r>
              <a:rPr lang="en-US" sz="2400" i="0" dirty="0">
                <a:ea typeface="+mn-lt"/>
                <a:cs typeface="+mn-lt"/>
              </a:rPr>
              <a:t> </a:t>
            </a:r>
            <a:r>
              <a:rPr lang="en-US" sz="2400" i="0" dirty="0" err="1">
                <a:ea typeface="+mn-lt"/>
                <a:cs typeface="+mn-lt"/>
              </a:rPr>
              <a:t>novos</a:t>
            </a:r>
            <a:r>
              <a:rPr lang="en-US" sz="2400" i="0" dirty="0">
                <a:ea typeface="+mn-lt"/>
                <a:cs typeface="+mn-lt"/>
              </a:rPr>
              <a:t> </a:t>
            </a:r>
            <a:r>
              <a:rPr lang="en-US" sz="2400" i="0" dirty="0" err="1">
                <a:ea typeface="+mn-lt"/>
                <a:cs typeface="+mn-lt"/>
              </a:rPr>
              <a:t>motores</a:t>
            </a:r>
            <a:r>
              <a:rPr lang="en-US" sz="2400" i="0" dirty="0">
                <a:ea typeface="+mn-lt"/>
                <a:cs typeface="+mn-lt"/>
              </a:rPr>
              <a:t> </a:t>
            </a:r>
            <a:r>
              <a:rPr lang="en-US" sz="2400" i="0" dirty="0" err="1">
                <a:ea typeface="+mn-lt"/>
                <a:cs typeface="+mn-lt"/>
              </a:rPr>
              <a:t>afetaram</a:t>
            </a:r>
            <a:r>
              <a:rPr lang="en-US" sz="2400" i="0" dirty="0">
                <a:ea typeface="+mn-lt"/>
                <a:cs typeface="+mn-lt"/>
              </a:rPr>
              <a:t> a </a:t>
            </a:r>
            <a:r>
              <a:rPr lang="en-US" sz="2400" i="0" dirty="0" err="1">
                <a:ea typeface="+mn-lt"/>
                <a:cs typeface="+mn-lt"/>
              </a:rPr>
              <a:t>estabilidade</a:t>
            </a:r>
            <a:r>
              <a:rPr lang="en-US" sz="2400" i="0" dirty="0">
                <a:ea typeface="+mn-lt"/>
                <a:cs typeface="+mn-lt"/>
              </a:rPr>
              <a:t>?</a:t>
            </a:r>
          </a:p>
          <a:p>
            <a:pPr marL="342900" indent="-342900" algn="just">
              <a:buChar char="•"/>
            </a:pPr>
            <a:r>
              <a:rPr lang="en-US" sz="2400" i="0" dirty="0" err="1">
                <a:ea typeface="+mn-lt"/>
                <a:cs typeface="+mn-lt"/>
              </a:rPr>
              <a:t>Reposicionamento</a:t>
            </a:r>
            <a:r>
              <a:rPr lang="en-US" sz="2400" i="0" dirty="0">
                <a:ea typeface="+mn-lt"/>
                <a:cs typeface="+mn-lt"/>
              </a:rPr>
              <a:t> dos </a:t>
            </a:r>
            <a:r>
              <a:rPr lang="en-US" sz="2400" i="0" dirty="0" err="1">
                <a:ea typeface="+mn-lt"/>
                <a:cs typeface="+mn-lt"/>
              </a:rPr>
              <a:t>motores</a:t>
            </a:r>
          </a:p>
          <a:p>
            <a:pPr marL="342900" indent="-342900" algn="just">
              <a:buChar char="•"/>
            </a:pPr>
            <a:r>
              <a:rPr lang="en-US" sz="2400" i="0" dirty="0">
                <a:ea typeface="+mn-lt"/>
                <a:cs typeface="+mn-lt"/>
              </a:rPr>
              <a:t>Impacto </a:t>
            </a:r>
            <a:r>
              <a:rPr lang="en-US" sz="2400" i="0" dirty="0" err="1">
                <a:ea typeface="+mn-lt"/>
                <a:cs typeface="+mn-lt"/>
              </a:rPr>
              <a:t>aerodinâmico</a:t>
            </a:r>
            <a:endParaRPr lang="en-US" sz="2400" i="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0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2F42A919-BF62-E636-6F09-14AA0FE2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65" y="839304"/>
            <a:ext cx="10496825" cy="57867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50EB26-4BE0-CF84-72DF-5C3A352B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54" y="-167033"/>
            <a:ext cx="1769718" cy="17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1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737 MAX Crashes: Lion Air Flight 610 &amp; Ethiopian Airlines Flight 302">
            <a:extLst>
              <a:ext uri="{FF2B5EF4-FFF2-40B4-BE49-F238E27FC236}">
                <a16:creationId xmlns:a16="http://schemas.microsoft.com/office/drawing/2014/main" id="{5DA98554-CB33-B89C-1832-75B8D541F4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150" b="978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0FE05E-6868-FECF-17E8-B7B5041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Acidente Aéreo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Lion Air 610 e Ethiopian Airlines 302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457F6F-021E-5651-EFF1-48270643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 COMO OCORREU?</a:t>
            </a:r>
            <a:endParaRPr lang="en-US" sz="2400" i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8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B2DA5-A86A-7630-1A15-AC5B6136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801712"/>
            <a:ext cx="5143609" cy="7218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Lion Air 610</a:t>
            </a:r>
            <a:endParaRPr lang="pt-B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ion Air Flight JT610: Tragedy Strikes in SE Asia - SnowBrains">
            <a:extLst>
              <a:ext uri="{FF2B5EF4-FFF2-40B4-BE49-F238E27FC236}">
                <a16:creationId xmlns:a16="http://schemas.microsoft.com/office/drawing/2014/main" id="{DBB249AC-96EB-2430-F98C-7348E448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71" y="3023183"/>
            <a:ext cx="5347741" cy="3024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7E1E83F-E22D-B6FE-E692-0CAB1EE63075}"/>
              </a:ext>
            </a:extLst>
          </p:cNvPr>
          <p:cNvSpPr txBox="1">
            <a:spLocks/>
          </p:cNvSpPr>
          <p:nvPr/>
        </p:nvSpPr>
        <p:spPr>
          <a:xfrm>
            <a:off x="514779" y="1521364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29 de </a:t>
            </a:r>
            <a:r>
              <a:rPr lang="en-US" dirty="0" err="1">
                <a:solidFill>
                  <a:schemeClr val="tx1"/>
                </a:solidFill>
              </a:rPr>
              <a:t>Outubro</a:t>
            </a:r>
            <a:r>
              <a:rPr lang="en-US" dirty="0">
                <a:solidFill>
                  <a:schemeClr val="tx1"/>
                </a:solidFill>
              </a:rPr>
              <a:t> de 2018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3B3720D-55C2-4DDC-F4C6-0B2852B4A8E7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96F8A4-0396-D148-A587-B92A5013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73" y="0"/>
            <a:ext cx="2073323" cy="17227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396B8D0-C68A-44FE-2F3C-6F5E5CB67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4168913" y="0"/>
            <a:ext cx="685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5B12BCB-5FC9-66D1-DE9E-C0EAE858C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4162245" y="5779698"/>
            <a:ext cx="948907" cy="948906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2B63B6-6249-0EDA-28C4-3C640FFB4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288" y="1668626"/>
            <a:ext cx="5318011" cy="4387170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Data e Local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29/10/2018, Mar de Java,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Indonésia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Aeronave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Boeing 737 MAX 8,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da Lion Air, 189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vítimas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(181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passageiros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8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tripulantes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Tentativas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dos 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Tentativas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corrigir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falha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falharam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resultando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perda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controle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queda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Investigação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err="1">
                <a:solidFill>
                  <a:schemeClr val="tx1"/>
                </a:solidFill>
                <a:ea typeface="+mn-lt"/>
                <a:cs typeface="+mn-lt"/>
              </a:rPr>
              <a:t>Inicial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Problemas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técnicos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anteriores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discrepância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20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graus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entre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sensores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;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caixa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-preta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recuperada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mas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gravador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voz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ainda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não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ea typeface="+mn-lt"/>
                <a:cs typeface="+mn-lt"/>
              </a:rPr>
              <a:t>encontrado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20B0604020202020204" pitchFamily="34" charset="0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3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FAC8D-5128-5AC6-65C6-273B32C1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C0AFB1-95ED-1F25-C2DD-4BF978A8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A8C91-35C3-4221-6A10-C3FCF8D21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8DE830-0D94-B99B-F4E0-127B793C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C58382-B5ED-4FF5-712C-E2D0C8EF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565" y="5197016"/>
            <a:ext cx="5143609" cy="7218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Lion Air 610</a:t>
            </a:r>
            <a:endParaRPr lang="pt-BR" dirty="0">
              <a:solidFill>
                <a:srgbClr val="7F7F7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4CC10-A212-41AB-FBF0-D8237CE0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5D50BE2-FF7C-626E-2A0A-2285338C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583608" y="0"/>
            <a:ext cx="6858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16A60B-843A-F576-BC68-7AA69AC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98F9F2D3-5153-2CA1-CCBD-4752C59810C2}"/>
              </a:ext>
            </a:extLst>
          </p:cNvPr>
          <p:cNvSpPr txBox="1">
            <a:spLocks/>
          </p:cNvSpPr>
          <p:nvPr/>
        </p:nvSpPr>
        <p:spPr>
          <a:xfrm>
            <a:off x="8145823" y="5806233"/>
            <a:ext cx="3964772" cy="55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29 de </a:t>
            </a:r>
            <a:r>
              <a:rPr lang="en-US" dirty="0" err="1">
                <a:solidFill>
                  <a:schemeClr val="tx1"/>
                </a:solidFill>
              </a:rPr>
              <a:t>Outubro</a:t>
            </a:r>
            <a:r>
              <a:rPr lang="en-US" dirty="0">
                <a:solidFill>
                  <a:schemeClr val="tx1"/>
                </a:solidFill>
              </a:rPr>
              <a:t> de 2018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AA636949-9DF8-CBF9-B454-6A66344B4212}"/>
              </a:ext>
            </a:extLst>
          </p:cNvPr>
          <p:cNvSpPr>
            <a:spLocks noGrp="1"/>
          </p:cNvSpPr>
          <p:nvPr/>
        </p:nvSpPr>
        <p:spPr>
          <a:xfrm>
            <a:off x="7595858" y="971399"/>
            <a:ext cx="4108336" cy="1643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AFA03F7-CEED-ED43-32AC-AED0EEBF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860" y="375478"/>
            <a:ext cx="3641497" cy="3059043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C0C288-336B-3841-FAD1-83F269575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462" y="1525061"/>
            <a:ext cx="5704532" cy="4596996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just"/>
            <a:endParaRPr lang="en-US" b="1" dirty="0"/>
          </a:p>
          <a:p>
            <a:pPr marL="285750" indent="-285750" algn="just">
              <a:buFont typeface="Arial"/>
              <a:buChar char="•"/>
            </a:pP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Impacto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acidente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levantou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questões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sobre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treinamento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funcionamento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sistema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MCAS e 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 Boeing 737 MAX.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Decisões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Críticas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O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foi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autorizado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apesar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dos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problemas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técnicos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voo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anterior. A Boeing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afirmou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que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procedimentos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corretos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estavam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nos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manuais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, mas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investigações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continuam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Mudanças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Necessárias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Revisão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práticas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manutenção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;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foco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em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transparência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treinamento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pilotos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para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prevenir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futuros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acidentes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i="0" dirty="0" err="1">
                <a:solidFill>
                  <a:schemeClr val="tx1"/>
                </a:solidFill>
                <a:ea typeface="+mn-lt"/>
                <a:cs typeface="+mn-lt"/>
              </a:rPr>
              <a:t>Próximos</a:t>
            </a:r>
            <a:r>
              <a:rPr lang="en-US" b="1" i="0" dirty="0">
                <a:solidFill>
                  <a:schemeClr val="tx1"/>
                </a:solidFill>
                <a:ea typeface="+mn-lt"/>
                <a:cs typeface="+mn-lt"/>
              </a:rPr>
              <a:t> Passos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Investigação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contínua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para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entender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as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falhas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e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melhorar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segurança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na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indústria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 da </a:t>
            </a:r>
            <a:r>
              <a:rPr lang="en-US" i="0" dirty="0" err="1">
                <a:solidFill>
                  <a:schemeClr val="tx1"/>
                </a:solidFill>
                <a:ea typeface="+mn-lt"/>
                <a:cs typeface="+mn-lt"/>
              </a:rPr>
              <a:t>aviação</a:t>
            </a:r>
            <a:r>
              <a:rPr lang="en-US" i="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4116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1795</Words>
  <Application>Microsoft Office PowerPoint</Application>
  <PresentationFormat>Widescreen</PresentationFormat>
  <Paragraphs>174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Arial,Sans-Serif</vt:lpstr>
      <vt:lpstr>Bierstadt</vt:lpstr>
      <vt:lpstr>Wingdings</vt:lpstr>
      <vt:lpstr>GestaltVTI</vt:lpstr>
      <vt:lpstr>ACIDENTES COM B737 MAX – LION AIR VOO 610 E B737 MAX – ETHIOPIAN AIRLINES VOO 302</vt:lpstr>
      <vt:lpstr>Sumário</vt:lpstr>
      <vt:lpstr>INTRODUÇÃO</vt:lpstr>
      <vt:lpstr>Caracteristicas da aeronave</vt:lpstr>
      <vt:lpstr>Apresentação do PowerPoint</vt:lpstr>
      <vt:lpstr>Apresentação do PowerPoint</vt:lpstr>
      <vt:lpstr>Acidente Aéreo Lion Air 610 e Ethiopian Airlines 302</vt:lpstr>
      <vt:lpstr>Lion Air 610</vt:lpstr>
      <vt:lpstr>Lion Air 610</vt:lpstr>
      <vt:lpstr>Ethiopian Airlines 302</vt:lpstr>
      <vt:lpstr>Acidente Aéreo Lion Air 610 e Ethiopian Airlines 302</vt:lpstr>
      <vt:lpstr>Lion Air 610</vt:lpstr>
      <vt:lpstr>Lion Air 610</vt:lpstr>
      <vt:lpstr>Ethiopian Airlines 302</vt:lpstr>
      <vt:lpstr>Lion Air – Voo 610</vt:lpstr>
      <vt:lpstr>Apresentação do PowerPoint</vt:lpstr>
      <vt:lpstr>AOA Sensor – Angle of Attack</vt:lpstr>
      <vt:lpstr>MCAS – Sistema de aumento característica de manobra</vt:lpstr>
      <vt:lpstr>AoA disagree alert – Alerta de desacordo do ângulo de ataque</vt:lpstr>
      <vt:lpstr>TREINAMENTO INSUFICIENTE DOS PILOTOS</vt:lpstr>
      <vt:lpstr>ETHIOPIAN AIRLINES – VOO 302</vt:lpstr>
      <vt:lpstr>Principais causas</vt:lpstr>
      <vt:lpstr>Providências Tomadas após os Acidentes</vt:lpstr>
      <vt:lpstr>Apresentação do PowerPoint</vt:lpstr>
      <vt:lpstr>Apresentação do PowerPoint</vt:lpstr>
      <vt:lpstr>Apresentação do PowerPoint</vt:lpstr>
      <vt:lpstr>MEDIDAS PARA PREVENIR NOVOS ACIDENTES</vt:lpstr>
      <vt:lpstr>Conclusão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MS AMBROGIO</cp:lastModifiedBy>
  <cp:revision>763</cp:revision>
  <dcterms:created xsi:type="dcterms:W3CDTF">2025-04-07T22:16:30Z</dcterms:created>
  <dcterms:modified xsi:type="dcterms:W3CDTF">2025-04-08T22:52:35Z</dcterms:modified>
</cp:coreProperties>
</file>